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handoutMasterIdLst>
    <p:handoutMasterId r:id="rId11"/>
  </p:handoutMasterIdLst>
  <p:sldIdLst>
    <p:sldId id="256" r:id="rId2"/>
    <p:sldId id="264" r:id="rId3"/>
    <p:sldId id="281" r:id="rId4"/>
    <p:sldId id="269" r:id="rId5"/>
    <p:sldId id="270" r:id="rId6"/>
    <p:sldId id="271" r:id="rId7"/>
    <p:sldId id="272" r:id="rId8"/>
    <p:sldId id="279" r:id="rId9"/>
    <p:sldId id="258"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FB03D"/>
    <a:srgbClr val="11355F"/>
    <a:srgbClr val="2E8A57"/>
    <a:srgbClr val="8FD37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92" d="100"/>
          <a:sy n="92" d="100"/>
        </p:scale>
        <p:origin x="-1548" y="-27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0" d="100"/>
          <a:sy n="80" d="100"/>
        </p:scale>
        <p:origin x="-330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5E0E113-ED2F-47FC-87B8-56484D59D38B}" type="datetimeFigureOut">
              <a:rPr lang="en-US" smtClean="0"/>
              <a:t>4/10/2012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14DFE71-6417-4E18-B5E0-BA6F4DCBCD50}" type="slidenum">
              <a:rPr lang="en-US" smtClean="0"/>
              <a:t>‹#›</a:t>
            </a:fld>
            <a:endParaRPr lang="en-US" dirty="0"/>
          </a:p>
        </p:txBody>
      </p:sp>
    </p:spTree>
    <p:extLst>
      <p:ext uri="{BB962C8B-B14F-4D97-AF65-F5344CB8AC3E}">
        <p14:creationId xmlns:p14="http://schemas.microsoft.com/office/powerpoint/2010/main" val="363868202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hyperlink" Target="http://www.sqlsaturday.com/default.aspx" TargetMode="External"/><Relationship Id="rId2" Type="http://schemas.openxmlformats.org/officeDocument/2006/relationships/image" Target="../media/image3.jp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recursivecreativity.com/"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recursivecreativity.com/"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07547"/>
            <a:ext cx="9143999" cy="6758608"/>
          </a:xfrm>
          <a:prstGeom prst="rect">
            <a:avLst/>
          </a:prstGeom>
        </p:spPr>
      </p:pic>
      <p:sp>
        <p:nvSpPr>
          <p:cNvPr id="2" name="Title 1"/>
          <p:cNvSpPr>
            <a:spLocks noGrp="1"/>
          </p:cNvSpPr>
          <p:nvPr>
            <p:ph type="ctrTitle"/>
          </p:nvPr>
        </p:nvSpPr>
        <p:spPr>
          <a:xfrm>
            <a:off x="458408" y="516685"/>
            <a:ext cx="8203153" cy="1470025"/>
          </a:xfrm>
        </p:spPr>
        <p:txBody>
          <a:bodyPr>
            <a:normAutofit/>
          </a:bodyPr>
          <a:lstStyle>
            <a:lvl1pPr algn="l">
              <a:defRPr sz="4000">
                <a:solidFill>
                  <a:schemeClr val="accent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458408" y="1907341"/>
            <a:ext cx="7925349" cy="1752600"/>
          </a:xfrm>
        </p:spPr>
        <p:txBody>
          <a:bodyPr>
            <a:normAutofit/>
          </a:bodyPr>
          <a:lstStyle>
            <a:lvl1pPr marL="0" indent="0" algn="l">
              <a:buNone/>
              <a:defRPr sz="3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a:xfrm>
            <a:off x="457199" y="6197614"/>
            <a:ext cx="773079" cy="365125"/>
          </a:xfrm>
          <a:prstGeom prst="rect">
            <a:avLst/>
          </a:prstGeom>
        </p:spPr>
        <p:txBody>
          <a:bodyPr/>
          <a:lstStyle>
            <a:lvl1pPr>
              <a:defRPr>
                <a:solidFill>
                  <a:schemeClr val="bg1">
                    <a:lumMod val="75000"/>
                  </a:schemeClr>
                </a:solidFill>
              </a:defRPr>
            </a:lvl1pPr>
          </a:lstStyle>
          <a:p>
            <a:fld id="{5942B21B-2ADA-A040-A652-A7305E1B99FE}" type="datetimeFigureOut">
              <a:rPr lang="en-US" smtClean="0"/>
              <a:pPr/>
              <a:t>4/10/2012</a:t>
            </a:fld>
            <a:endParaRPr lang="en-US" dirty="0"/>
          </a:p>
        </p:txBody>
      </p:sp>
      <p:sp>
        <p:nvSpPr>
          <p:cNvPr id="5" name="Footer Placeholder 4"/>
          <p:cNvSpPr>
            <a:spLocks noGrp="1"/>
          </p:cNvSpPr>
          <p:nvPr>
            <p:ph type="ftr" sz="quarter" idx="11"/>
          </p:nvPr>
        </p:nvSpPr>
        <p:spPr>
          <a:xfrm>
            <a:off x="1350847" y="6197614"/>
            <a:ext cx="2895600" cy="365125"/>
          </a:xfrm>
        </p:spPr>
        <p:txBody>
          <a:bodyPr/>
          <a:lstStyle>
            <a:lvl1pPr algn="l">
              <a:defRPr>
                <a:solidFill>
                  <a:schemeClr val="bg1">
                    <a:lumMod val="75000"/>
                  </a:schemeClr>
                </a:solidFill>
              </a:defRPr>
            </a:lvl1pPr>
          </a:lstStyle>
          <a:p>
            <a:endParaRPr lang="en-US" dirty="0"/>
          </a:p>
        </p:txBody>
      </p:sp>
      <p:pic>
        <p:nvPicPr>
          <p:cNvPr id="9" name="Picture 8" descr="SQLSaturday_Final_Web.jpg">
            <a:hlinkClick r:id="rId3"/>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958083" y="5606274"/>
            <a:ext cx="1912930" cy="956465"/>
          </a:xfrm>
          <a:prstGeom prst="rect">
            <a:avLst/>
          </a:prstGeom>
        </p:spPr>
      </p:pic>
    </p:spTree>
    <p:extLst>
      <p:ext uri="{BB962C8B-B14F-4D97-AF65-F5344CB8AC3E}">
        <p14:creationId xmlns:p14="http://schemas.microsoft.com/office/powerpoint/2010/main" val="8007303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197424"/>
            <a:ext cx="8229600" cy="908483"/>
          </a:xfr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06681"/>
            <a:ext cx="8229600" cy="4525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Date Placeholder 3"/>
          <p:cNvSpPr txBox="1">
            <a:spLocks/>
          </p:cNvSpPr>
          <p:nvPr userDrawn="1"/>
        </p:nvSpPr>
        <p:spPr>
          <a:xfrm>
            <a:off x="706329" y="6286903"/>
            <a:ext cx="851361" cy="365125"/>
          </a:xfrm>
          <a:prstGeom prst="rect">
            <a:avLst/>
          </a:prstGeom>
        </p:spPr>
        <p:txBody>
          <a:bodyPr vert="horz" lIns="91440" tIns="45720" rIns="91440" bIns="45720" rtlCol="0" anchor="ctr"/>
          <a:lstStyle>
            <a:defPPr>
              <a:defRPr lang="en-US"/>
            </a:defPPr>
            <a:lvl1pPr marL="0" algn="l" defTabSz="457200" rtl="0" eaLnBrk="1" latinLnBrk="0" hangingPunct="1">
              <a:defRPr sz="11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942B21B-2ADA-A040-A652-A7305E1B99FE}" type="datetimeFigureOut">
              <a:rPr lang="en-US" smtClean="0"/>
              <a:pPr/>
              <a:t>4/10/2012</a:t>
            </a:fld>
            <a:r>
              <a:rPr lang="en-US" dirty="0" smtClean="0"/>
              <a:t>  |</a:t>
            </a:r>
            <a:endParaRPr lang="en-US" dirty="0"/>
          </a:p>
        </p:txBody>
      </p:sp>
      <p:sp>
        <p:nvSpPr>
          <p:cNvPr id="13" name="Footer Placeholder 4"/>
          <p:cNvSpPr>
            <a:spLocks noGrp="1"/>
          </p:cNvSpPr>
          <p:nvPr>
            <p:ph type="ftr" sz="quarter" idx="3"/>
          </p:nvPr>
        </p:nvSpPr>
        <p:spPr>
          <a:xfrm>
            <a:off x="1420114" y="6286903"/>
            <a:ext cx="3153740" cy="365125"/>
          </a:xfrm>
          <a:prstGeom prst="rect">
            <a:avLst/>
          </a:prstGeom>
        </p:spPr>
        <p:txBody>
          <a:bodyPr vert="horz" lIns="91440" tIns="45720" rIns="91440" bIns="45720" rtlCol="0" anchor="ctr"/>
          <a:lstStyle>
            <a:lvl1pPr algn="l">
              <a:defRPr sz="1100">
                <a:solidFill>
                  <a:srgbClr val="FFFFFF"/>
                </a:solidFill>
              </a:defRPr>
            </a:lvl1pPr>
          </a:lstStyle>
          <a:p>
            <a:endParaRPr lang="en-US" dirty="0"/>
          </a:p>
        </p:txBody>
      </p:sp>
      <p:sp>
        <p:nvSpPr>
          <p:cNvPr id="14" name="Slide Number Placeholder 5"/>
          <p:cNvSpPr>
            <a:spLocks noGrp="1"/>
          </p:cNvSpPr>
          <p:nvPr>
            <p:ph type="sldNum" sz="quarter" idx="4"/>
          </p:nvPr>
        </p:nvSpPr>
        <p:spPr>
          <a:xfrm>
            <a:off x="228193" y="6286903"/>
            <a:ext cx="527746" cy="365125"/>
          </a:xfrm>
          <a:prstGeom prst="rect">
            <a:avLst/>
          </a:prstGeom>
        </p:spPr>
        <p:txBody>
          <a:bodyPr vert="horz" lIns="91440" tIns="45720" rIns="91440" bIns="45720" rtlCol="0" anchor="ctr"/>
          <a:lstStyle>
            <a:lvl1pPr algn="r">
              <a:defRPr sz="1100">
                <a:solidFill>
                  <a:srgbClr val="FFFFFF"/>
                </a:solidFill>
              </a:defRPr>
            </a:lvl1pPr>
          </a:lstStyle>
          <a:p>
            <a:fld id="{87FD5303-69AD-2E4D-B18B-E5EED0F0A60B}" type="slidenum">
              <a:rPr lang="en-US" smtClean="0"/>
              <a:pPr/>
              <a:t>‹#›</a:t>
            </a:fld>
            <a:r>
              <a:rPr lang="en-US" dirty="0" smtClean="0"/>
              <a:t>  |  </a:t>
            </a:r>
            <a:endParaRPr lang="en-US" dirty="0"/>
          </a:p>
        </p:txBody>
      </p:sp>
      <p:cxnSp>
        <p:nvCxnSpPr>
          <p:cNvPr id="15" name="Straight Connector 14"/>
          <p:cNvCxnSpPr/>
          <p:nvPr userDrawn="1"/>
        </p:nvCxnSpPr>
        <p:spPr>
          <a:xfrm>
            <a:off x="235237" y="1299672"/>
            <a:ext cx="8686800" cy="0"/>
          </a:xfrm>
          <a:prstGeom prst="line">
            <a:avLst/>
          </a:prstGeom>
          <a:ln w="12700">
            <a:solidFill>
              <a:schemeClr val="accent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917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Date Placeholder 3"/>
          <p:cNvSpPr>
            <a:spLocks noGrp="1"/>
          </p:cNvSpPr>
          <p:nvPr>
            <p:ph type="dt" sz="half" idx="2"/>
          </p:nvPr>
        </p:nvSpPr>
        <p:spPr>
          <a:xfrm>
            <a:off x="706329" y="6286903"/>
            <a:ext cx="851361" cy="365125"/>
          </a:xfrm>
          <a:prstGeom prst="rect">
            <a:avLst/>
          </a:prstGeom>
        </p:spPr>
        <p:txBody>
          <a:bodyPr vert="horz" lIns="91440" tIns="45720" rIns="91440" bIns="45720" rtlCol="0" anchor="ctr"/>
          <a:lstStyle>
            <a:lvl1pPr algn="l">
              <a:defRPr sz="1100">
                <a:solidFill>
                  <a:srgbClr val="FFFFFF"/>
                </a:solidFill>
              </a:defRPr>
            </a:lvl1pPr>
          </a:lstStyle>
          <a:p>
            <a:fld id="{5942B21B-2ADA-A040-A652-A7305E1B99FE}" type="datetimeFigureOut">
              <a:rPr lang="en-US" smtClean="0"/>
              <a:pPr/>
              <a:t>4/10/2012</a:t>
            </a:fld>
            <a:r>
              <a:rPr lang="en-US" dirty="0" smtClean="0"/>
              <a:t>  |</a:t>
            </a:r>
            <a:endParaRPr lang="en-US" dirty="0"/>
          </a:p>
        </p:txBody>
      </p:sp>
      <p:sp>
        <p:nvSpPr>
          <p:cNvPr id="13" name="Footer Placeholder 4"/>
          <p:cNvSpPr>
            <a:spLocks noGrp="1"/>
          </p:cNvSpPr>
          <p:nvPr>
            <p:ph type="ftr" sz="quarter" idx="3"/>
          </p:nvPr>
        </p:nvSpPr>
        <p:spPr>
          <a:xfrm>
            <a:off x="1420114" y="6286903"/>
            <a:ext cx="3153740" cy="365125"/>
          </a:xfrm>
          <a:prstGeom prst="rect">
            <a:avLst/>
          </a:prstGeom>
        </p:spPr>
        <p:txBody>
          <a:bodyPr vert="horz" lIns="91440" tIns="45720" rIns="91440" bIns="45720" rtlCol="0" anchor="ctr"/>
          <a:lstStyle>
            <a:lvl1pPr algn="l">
              <a:defRPr sz="1100">
                <a:solidFill>
                  <a:srgbClr val="FFFFFF"/>
                </a:solidFill>
              </a:defRPr>
            </a:lvl1pPr>
          </a:lstStyle>
          <a:p>
            <a:endParaRPr lang="en-US" dirty="0"/>
          </a:p>
        </p:txBody>
      </p:sp>
      <p:sp>
        <p:nvSpPr>
          <p:cNvPr id="14" name="Slide Number Placeholder 5"/>
          <p:cNvSpPr>
            <a:spLocks noGrp="1"/>
          </p:cNvSpPr>
          <p:nvPr>
            <p:ph type="sldNum" sz="quarter" idx="4"/>
          </p:nvPr>
        </p:nvSpPr>
        <p:spPr>
          <a:xfrm>
            <a:off x="228193" y="6286903"/>
            <a:ext cx="527746" cy="365125"/>
          </a:xfrm>
          <a:prstGeom prst="rect">
            <a:avLst/>
          </a:prstGeom>
        </p:spPr>
        <p:txBody>
          <a:bodyPr vert="horz" lIns="91440" tIns="45720" rIns="91440" bIns="45720" rtlCol="0" anchor="ctr"/>
          <a:lstStyle>
            <a:lvl1pPr algn="r">
              <a:defRPr sz="1100">
                <a:solidFill>
                  <a:srgbClr val="FFFFFF"/>
                </a:solidFill>
              </a:defRPr>
            </a:lvl1pPr>
          </a:lstStyle>
          <a:p>
            <a:fld id="{87FD5303-69AD-2E4D-B18B-E5EED0F0A60B}" type="slidenum">
              <a:rPr lang="en-US" smtClean="0"/>
              <a:pPr/>
              <a:t>‹#›</a:t>
            </a:fld>
            <a:r>
              <a:rPr lang="en-US" dirty="0" smtClean="0"/>
              <a:t>  |  </a:t>
            </a:r>
            <a:endParaRPr lang="en-US" dirty="0"/>
          </a:p>
        </p:txBody>
      </p:sp>
    </p:spTree>
    <p:extLst>
      <p:ext uri="{BB962C8B-B14F-4D97-AF65-F5344CB8AC3E}">
        <p14:creationId xmlns:p14="http://schemas.microsoft.com/office/powerpoint/2010/main" val="40727540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38989"/>
            <a:ext cx="8229600" cy="794181"/>
          </a:xfrm>
        </p:spPr>
        <p:txBody>
          <a:bodyPr/>
          <a:lstStyle>
            <a:lvl1pPr>
              <a:defRPr>
                <a:solidFill>
                  <a:srgbClr val="8FB03D"/>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267692"/>
            <a:ext cx="8229600" cy="4738254"/>
          </a:xfrm>
        </p:spPr>
        <p:txBody>
          <a:bodyPr/>
          <a:lstStyle>
            <a:lvl1pPr marL="342900" indent="-342900">
              <a:buFont typeface="Wingdings" charset="2"/>
              <a:buChar char="§"/>
              <a:defRPr>
                <a:solidFill>
                  <a:srgbClr val="11355F"/>
                </a:solidFill>
              </a:defRPr>
            </a:lvl1pPr>
            <a:lvl2pPr marL="742950" indent="-285750">
              <a:buFont typeface="Wingdings" charset="2"/>
              <a:buChar char="§"/>
              <a:defRPr>
                <a:solidFill>
                  <a:srgbClr val="11355F"/>
                </a:solidFill>
              </a:defRPr>
            </a:lvl2pPr>
            <a:lvl3pPr marL="1143000" indent="-228600">
              <a:buFont typeface="Wingdings" charset="2"/>
              <a:buChar char="§"/>
              <a:defRPr>
                <a:solidFill>
                  <a:srgbClr val="11355F"/>
                </a:solidFill>
              </a:defRPr>
            </a:lvl3pPr>
            <a:lvl4pPr marL="1600200" indent="-228600">
              <a:buFont typeface="Wingdings" charset="2"/>
              <a:buChar char="§"/>
              <a:defRPr>
                <a:solidFill>
                  <a:srgbClr val="11355F"/>
                </a:solidFill>
              </a:defRPr>
            </a:lvl4pPr>
            <a:lvl5pPr marL="2057400" indent="-228600">
              <a:buFont typeface="Wingdings" charset="2"/>
              <a:buChar char="§"/>
              <a:defRPr>
                <a:solidFill>
                  <a:srgbClr val="11355F"/>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Slide Number Placeholder 5"/>
          <p:cNvSpPr>
            <a:spLocks noGrp="1"/>
          </p:cNvSpPr>
          <p:nvPr>
            <p:ph type="sldNum" sz="quarter" idx="4"/>
          </p:nvPr>
        </p:nvSpPr>
        <p:spPr>
          <a:xfrm>
            <a:off x="228193" y="6286903"/>
            <a:ext cx="527746" cy="365125"/>
          </a:xfrm>
          <a:prstGeom prst="rect">
            <a:avLst/>
          </a:prstGeom>
        </p:spPr>
        <p:txBody>
          <a:bodyPr vert="horz" lIns="91440" tIns="45720" rIns="91440" bIns="45720" rtlCol="0" anchor="ctr"/>
          <a:lstStyle>
            <a:lvl1pPr algn="r">
              <a:defRPr sz="1100">
                <a:solidFill>
                  <a:srgbClr val="FFFFFF"/>
                </a:solidFill>
              </a:defRPr>
            </a:lvl1pPr>
          </a:lstStyle>
          <a:p>
            <a:fld id="{87FD5303-69AD-2E4D-B18B-E5EED0F0A60B}" type="slidenum">
              <a:rPr lang="en-US" smtClean="0"/>
              <a:pPr/>
              <a:t>‹#›</a:t>
            </a:fld>
            <a:r>
              <a:rPr lang="en-US" dirty="0" smtClean="0"/>
              <a:t>  |  </a:t>
            </a:r>
            <a:endParaRPr lang="en-US" dirty="0"/>
          </a:p>
        </p:txBody>
      </p:sp>
      <p:cxnSp>
        <p:nvCxnSpPr>
          <p:cNvPr id="17" name="Straight Connector 16"/>
          <p:cNvCxnSpPr/>
          <p:nvPr userDrawn="1"/>
        </p:nvCxnSpPr>
        <p:spPr>
          <a:xfrm>
            <a:off x="214455" y="1154198"/>
            <a:ext cx="8686800" cy="0"/>
          </a:xfrm>
          <a:prstGeom prst="line">
            <a:avLst/>
          </a:prstGeom>
          <a:ln w="12700">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8" name="Picture 2">
            <a:hlinkClick r:id="rId2"/>
          </p:cNvPr>
          <p:cNvPicPr>
            <a:picLocks noChangeAspect="1" noChangeArrowheads="1"/>
          </p:cNvPicPr>
          <p:nvPr userDrawn="1"/>
        </p:nvPicPr>
        <p:blipFill>
          <a:blip r:embed="rId3">
            <a:extLst>
              <a:ext uri="{28A0092B-C50C-407E-A947-70E740481C1C}">
                <a14:useLocalDpi xmlns:a14="http://schemas.microsoft.com/office/drawing/2010/main" val="0"/>
              </a:ext>
            </a:extLst>
          </a:blip>
          <a:stretch>
            <a:fillRect/>
          </a:stretch>
        </p:blipFill>
        <p:spPr bwMode="auto">
          <a:xfrm>
            <a:off x="755939" y="6234480"/>
            <a:ext cx="512763" cy="477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Footer Placeholder 4"/>
          <p:cNvSpPr>
            <a:spLocks noGrp="1"/>
          </p:cNvSpPr>
          <p:nvPr>
            <p:ph type="ftr" sz="quarter" idx="3"/>
          </p:nvPr>
        </p:nvSpPr>
        <p:spPr>
          <a:xfrm>
            <a:off x="1264249" y="6286903"/>
            <a:ext cx="3764950" cy="365125"/>
          </a:xfrm>
          <a:prstGeom prst="rect">
            <a:avLst/>
          </a:prstGeom>
        </p:spPr>
        <p:txBody>
          <a:bodyPr vert="horz" lIns="91440" tIns="45720" rIns="91440" bIns="45720" rtlCol="0" anchor="ctr"/>
          <a:lstStyle>
            <a:lvl1pPr algn="l">
              <a:defRPr sz="1100">
                <a:solidFill>
                  <a:srgbClr val="FFFFFF"/>
                </a:solidFill>
              </a:defRPr>
            </a:lvl1pPr>
          </a:lstStyle>
          <a:p>
            <a:r>
              <a:rPr lang="en-US" sz="2000" b="1" dirty="0">
                <a:solidFill>
                  <a:schemeClr val="bg1"/>
                </a:solidFill>
                <a:latin typeface="Times New Roman" pitchFamily="18" charset="0"/>
                <a:cs typeface="Times New Roman" pitchFamily="18" charset="0"/>
              </a:rPr>
              <a:t>Recursive Creativity  </a:t>
            </a:r>
            <a:r>
              <a:rPr lang="en-US" sz="2000" b="1" dirty="0" smtClean="0">
                <a:solidFill>
                  <a:schemeClr val="bg1"/>
                </a:solidFill>
                <a:latin typeface="Times New Roman" pitchFamily="18" charset="0"/>
                <a:cs typeface="Times New Roman" pitchFamily="18" charset="0"/>
              </a:rPr>
              <a:t>LLC</a:t>
            </a:r>
            <a:endParaRPr lang="en-US" sz="2000" b="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40651406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0" i="0" cap="all">
                <a:latin typeface="Arial"/>
                <a:cs typeface="Aria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3"/>
          <p:cNvSpPr>
            <a:spLocks noGrp="1"/>
          </p:cNvSpPr>
          <p:nvPr>
            <p:ph type="dt" sz="half" idx="2"/>
          </p:nvPr>
        </p:nvSpPr>
        <p:spPr>
          <a:xfrm>
            <a:off x="706329" y="6286903"/>
            <a:ext cx="851361" cy="365125"/>
          </a:xfrm>
          <a:prstGeom prst="rect">
            <a:avLst/>
          </a:prstGeom>
        </p:spPr>
        <p:txBody>
          <a:bodyPr vert="horz" lIns="91440" tIns="45720" rIns="91440" bIns="45720" rtlCol="0" anchor="ctr"/>
          <a:lstStyle>
            <a:lvl1pPr algn="l">
              <a:defRPr sz="1100">
                <a:solidFill>
                  <a:srgbClr val="FFFFFF"/>
                </a:solidFill>
              </a:defRPr>
            </a:lvl1pPr>
          </a:lstStyle>
          <a:p>
            <a:fld id="{5942B21B-2ADA-A040-A652-A7305E1B99FE}" type="datetimeFigureOut">
              <a:rPr lang="en-US" smtClean="0"/>
              <a:pPr/>
              <a:t>4/10/2012</a:t>
            </a:fld>
            <a:r>
              <a:rPr lang="en-US" dirty="0" smtClean="0"/>
              <a:t>  |</a:t>
            </a:r>
            <a:endParaRPr lang="en-US" dirty="0"/>
          </a:p>
        </p:txBody>
      </p:sp>
      <p:sp>
        <p:nvSpPr>
          <p:cNvPr id="8" name="Footer Placeholder 4"/>
          <p:cNvSpPr>
            <a:spLocks noGrp="1"/>
          </p:cNvSpPr>
          <p:nvPr>
            <p:ph type="ftr" sz="quarter" idx="3"/>
          </p:nvPr>
        </p:nvSpPr>
        <p:spPr>
          <a:xfrm>
            <a:off x="1420114" y="6286903"/>
            <a:ext cx="3153740" cy="365125"/>
          </a:xfrm>
          <a:prstGeom prst="rect">
            <a:avLst/>
          </a:prstGeom>
        </p:spPr>
        <p:txBody>
          <a:bodyPr vert="horz" lIns="91440" tIns="45720" rIns="91440" bIns="45720" rtlCol="0" anchor="ctr"/>
          <a:lstStyle>
            <a:lvl1pPr algn="l">
              <a:defRPr sz="1100">
                <a:solidFill>
                  <a:srgbClr val="FFFFFF"/>
                </a:solidFill>
              </a:defRPr>
            </a:lvl1pPr>
          </a:lstStyle>
          <a:p>
            <a:endParaRPr lang="en-US" dirty="0"/>
          </a:p>
        </p:txBody>
      </p:sp>
      <p:sp>
        <p:nvSpPr>
          <p:cNvPr id="9" name="Slide Number Placeholder 5"/>
          <p:cNvSpPr>
            <a:spLocks noGrp="1"/>
          </p:cNvSpPr>
          <p:nvPr>
            <p:ph type="sldNum" sz="quarter" idx="4"/>
          </p:nvPr>
        </p:nvSpPr>
        <p:spPr>
          <a:xfrm>
            <a:off x="228193" y="6286903"/>
            <a:ext cx="527746" cy="365125"/>
          </a:xfrm>
          <a:prstGeom prst="rect">
            <a:avLst/>
          </a:prstGeom>
        </p:spPr>
        <p:txBody>
          <a:bodyPr vert="horz" lIns="91440" tIns="45720" rIns="91440" bIns="45720" rtlCol="0" anchor="ctr"/>
          <a:lstStyle>
            <a:lvl1pPr algn="r">
              <a:defRPr sz="1100">
                <a:solidFill>
                  <a:srgbClr val="FFFFFF"/>
                </a:solidFill>
              </a:defRPr>
            </a:lvl1pPr>
          </a:lstStyle>
          <a:p>
            <a:fld id="{87FD5303-69AD-2E4D-B18B-E5EED0F0A60B}" type="slidenum">
              <a:rPr lang="en-US" smtClean="0"/>
              <a:pPr/>
              <a:t>‹#›</a:t>
            </a:fld>
            <a:r>
              <a:rPr lang="en-US" dirty="0" smtClean="0"/>
              <a:t>  |  </a:t>
            </a:r>
            <a:endParaRPr lang="en-US" dirty="0"/>
          </a:p>
        </p:txBody>
      </p:sp>
    </p:spTree>
    <p:extLst>
      <p:ext uri="{BB962C8B-B14F-4D97-AF65-F5344CB8AC3E}">
        <p14:creationId xmlns:p14="http://schemas.microsoft.com/office/powerpoint/2010/main" val="3510596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12292"/>
            <a:ext cx="8229600" cy="909926"/>
          </a:xfrm>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50668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0668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Slide Number Placeholder 5"/>
          <p:cNvSpPr>
            <a:spLocks noGrp="1"/>
          </p:cNvSpPr>
          <p:nvPr>
            <p:ph type="sldNum" sz="quarter" idx="4"/>
          </p:nvPr>
        </p:nvSpPr>
        <p:spPr>
          <a:xfrm>
            <a:off x="228193" y="6286903"/>
            <a:ext cx="527746" cy="365125"/>
          </a:xfrm>
          <a:prstGeom prst="rect">
            <a:avLst/>
          </a:prstGeom>
        </p:spPr>
        <p:txBody>
          <a:bodyPr vert="horz" lIns="91440" tIns="45720" rIns="91440" bIns="45720" rtlCol="0" anchor="ctr"/>
          <a:lstStyle>
            <a:lvl1pPr algn="r">
              <a:defRPr sz="1100">
                <a:solidFill>
                  <a:srgbClr val="FFFFFF"/>
                </a:solidFill>
              </a:defRPr>
            </a:lvl1pPr>
          </a:lstStyle>
          <a:p>
            <a:fld id="{87FD5303-69AD-2E4D-B18B-E5EED0F0A60B}" type="slidenum">
              <a:rPr lang="en-US" smtClean="0"/>
              <a:pPr/>
              <a:t>‹#›</a:t>
            </a:fld>
            <a:r>
              <a:rPr lang="en-US" dirty="0" smtClean="0"/>
              <a:t>  |  </a:t>
            </a:r>
            <a:endParaRPr lang="en-US" dirty="0"/>
          </a:p>
        </p:txBody>
      </p:sp>
      <p:cxnSp>
        <p:nvCxnSpPr>
          <p:cNvPr id="9" name="Straight Connector 8"/>
          <p:cNvCxnSpPr/>
          <p:nvPr userDrawn="1"/>
        </p:nvCxnSpPr>
        <p:spPr>
          <a:xfrm>
            <a:off x="214455" y="1299672"/>
            <a:ext cx="8686800" cy="0"/>
          </a:xfrm>
          <a:prstGeom prst="line">
            <a:avLst/>
          </a:prstGeom>
          <a:ln w="12700">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10" name="Picture 2">
            <a:hlinkClick r:id="rId2"/>
          </p:cNvPr>
          <p:cNvPicPr>
            <a:picLocks noChangeAspect="1" noChangeArrowheads="1"/>
          </p:cNvPicPr>
          <p:nvPr userDrawn="1"/>
        </p:nvPicPr>
        <p:blipFill>
          <a:blip r:embed="rId3">
            <a:extLst>
              <a:ext uri="{28A0092B-C50C-407E-A947-70E740481C1C}">
                <a14:useLocalDpi xmlns:a14="http://schemas.microsoft.com/office/drawing/2010/main" val="0"/>
              </a:ext>
            </a:extLst>
          </a:blip>
          <a:stretch>
            <a:fillRect/>
          </a:stretch>
        </p:blipFill>
        <p:spPr bwMode="auto">
          <a:xfrm>
            <a:off x="755939" y="6213698"/>
            <a:ext cx="512763" cy="477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Footer Placeholder 4"/>
          <p:cNvSpPr>
            <a:spLocks noGrp="1"/>
          </p:cNvSpPr>
          <p:nvPr>
            <p:ph type="ftr" sz="quarter" idx="3"/>
          </p:nvPr>
        </p:nvSpPr>
        <p:spPr>
          <a:xfrm>
            <a:off x="1264249" y="6286903"/>
            <a:ext cx="3764950" cy="365125"/>
          </a:xfrm>
          <a:prstGeom prst="rect">
            <a:avLst/>
          </a:prstGeom>
        </p:spPr>
        <p:txBody>
          <a:bodyPr vert="horz" lIns="91440" tIns="45720" rIns="91440" bIns="45720" rtlCol="0" anchor="ctr"/>
          <a:lstStyle>
            <a:lvl1pPr algn="l">
              <a:defRPr sz="1100">
                <a:solidFill>
                  <a:srgbClr val="FFFFFF"/>
                </a:solidFill>
              </a:defRPr>
            </a:lvl1pPr>
          </a:lstStyle>
          <a:p>
            <a:r>
              <a:rPr lang="en-US" sz="2000" b="1" dirty="0">
                <a:solidFill>
                  <a:schemeClr val="bg1"/>
                </a:solidFill>
                <a:latin typeface="Times New Roman" pitchFamily="18" charset="0"/>
                <a:cs typeface="Times New Roman" pitchFamily="18" charset="0"/>
              </a:rPr>
              <a:t>Recursive Creativity  </a:t>
            </a:r>
            <a:r>
              <a:rPr lang="en-US" sz="2000" b="1" dirty="0" smtClean="0">
                <a:solidFill>
                  <a:schemeClr val="bg1"/>
                </a:solidFill>
                <a:latin typeface="Times New Roman" pitchFamily="18" charset="0"/>
                <a:cs typeface="Times New Roman" pitchFamily="18" charset="0"/>
              </a:rPr>
              <a:t>LLC</a:t>
            </a:r>
            <a:endParaRPr lang="en-US" sz="2000" b="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20629830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97425"/>
            <a:ext cx="8229600" cy="758539"/>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246909"/>
            <a:ext cx="4040188" cy="927966"/>
          </a:xfrm>
        </p:spPr>
        <p:txBody>
          <a:bodyPr anchor="b">
            <a:norm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41461"/>
          </a:xfrm>
        </p:spPr>
        <p:txBody>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246909"/>
            <a:ext cx="4041775" cy="927966"/>
          </a:xfrm>
        </p:spPr>
        <p:txBody>
          <a:bodyPr anchor="b">
            <a:norm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841461"/>
          </a:xfrm>
        </p:spPr>
        <p:txBody>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Date Placeholder 3"/>
          <p:cNvSpPr>
            <a:spLocks noGrp="1"/>
          </p:cNvSpPr>
          <p:nvPr>
            <p:ph type="dt" sz="half" idx="10"/>
          </p:nvPr>
        </p:nvSpPr>
        <p:spPr>
          <a:xfrm>
            <a:off x="706329" y="6286903"/>
            <a:ext cx="851361" cy="365125"/>
          </a:xfrm>
          <a:prstGeom prst="rect">
            <a:avLst/>
          </a:prstGeom>
        </p:spPr>
        <p:txBody>
          <a:bodyPr vert="horz" lIns="91440" tIns="45720" rIns="91440" bIns="45720" rtlCol="0" anchor="ctr"/>
          <a:lstStyle>
            <a:lvl1pPr algn="l">
              <a:defRPr sz="1100">
                <a:solidFill>
                  <a:srgbClr val="FFFFFF"/>
                </a:solidFill>
              </a:defRPr>
            </a:lvl1pPr>
          </a:lstStyle>
          <a:p>
            <a:fld id="{5942B21B-2ADA-A040-A652-A7305E1B99FE}" type="datetimeFigureOut">
              <a:rPr lang="en-US" smtClean="0"/>
              <a:pPr/>
              <a:t>4/10/2012</a:t>
            </a:fld>
            <a:r>
              <a:rPr lang="en-US" dirty="0" smtClean="0"/>
              <a:t>  |</a:t>
            </a:r>
            <a:endParaRPr lang="en-US" dirty="0"/>
          </a:p>
        </p:txBody>
      </p:sp>
      <p:sp>
        <p:nvSpPr>
          <p:cNvPr id="16" name="Footer Placeholder 4"/>
          <p:cNvSpPr>
            <a:spLocks noGrp="1"/>
          </p:cNvSpPr>
          <p:nvPr>
            <p:ph type="ftr" sz="quarter" idx="11"/>
          </p:nvPr>
        </p:nvSpPr>
        <p:spPr>
          <a:xfrm>
            <a:off x="1420114" y="6286903"/>
            <a:ext cx="3153740" cy="365125"/>
          </a:xfrm>
          <a:prstGeom prst="rect">
            <a:avLst/>
          </a:prstGeom>
        </p:spPr>
        <p:txBody>
          <a:bodyPr vert="horz" lIns="91440" tIns="45720" rIns="91440" bIns="45720" rtlCol="0" anchor="ctr"/>
          <a:lstStyle>
            <a:lvl1pPr algn="l">
              <a:defRPr sz="1100">
                <a:solidFill>
                  <a:srgbClr val="FFFFFF"/>
                </a:solidFill>
              </a:defRPr>
            </a:lvl1pPr>
          </a:lstStyle>
          <a:p>
            <a:endParaRPr lang="en-US" dirty="0"/>
          </a:p>
        </p:txBody>
      </p:sp>
      <p:sp>
        <p:nvSpPr>
          <p:cNvPr id="17" name="Slide Number Placeholder 5"/>
          <p:cNvSpPr>
            <a:spLocks noGrp="1"/>
          </p:cNvSpPr>
          <p:nvPr>
            <p:ph type="sldNum" sz="quarter" idx="12"/>
          </p:nvPr>
        </p:nvSpPr>
        <p:spPr>
          <a:xfrm>
            <a:off x="228193" y="6286903"/>
            <a:ext cx="527746" cy="365125"/>
          </a:xfrm>
          <a:prstGeom prst="rect">
            <a:avLst/>
          </a:prstGeom>
        </p:spPr>
        <p:txBody>
          <a:bodyPr vert="horz" lIns="91440" tIns="45720" rIns="91440" bIns="45720" rtlCol="0" anchor="ctr"/>
          <a:lstStyle>
            <a:lvl1pPr algn="r">
              <a:defRPr sz="1100">
                <a:solidFill>
                  <a:srgbClr val="FFFFFF"/>
                </a:solidFill>
              </a:defRPr>
            </a:lvl1pPr>
          </a:lstStyle>
          <a:p>
            <a:fld id="{87FD5303-69AD-2E4D-B18B-E5EED0F0A60B}" type="slidenum">
              <a:rPr lang="en-US" smtClean="0"/>
              <a:pPr/>
              <a:t>‹#›</a:t>
            </a:fld>
            <a:r>
              <a:rPr lang="en-US" dirty="0" smtClean="0"/>
              <a:t>  |  </a:t>
            </a:r>
            <a:endParaRPr lang="en-US" dirty="0"/>
          </a:p>
        </p:txBody>
      </p:sp>
      <p:cxnSp>
        <p:nvCxnSpPr>
          <p:cNvPr id="18" name="Straight Connector 17"/>
          <p:cNvCxnSpPr/>
          <p:nvPr userDrawn="1"/>
        </p:nvCxnSpPr>
        <p:spPr>
          <a:xfrm>
            <a:off x="235237" y="1112634"/>
            <a:ext cx="8686800" cy="0"/>
          </a:xfrm>
          <a:prstGeom prst="line">
            <a:avLst/>
          </a:prstGeom>
          <a:ln w="12700">
            <a:solidFill>
              <a:schemeClr val="accent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51226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97424"/>
            <a:ext cx="8229600" cy="887702"/>
          </a:xfrm>
        </p:spPr>
        <p:txBody>
          <a:bodyPr/>
          <a:lstStyle/>
          <a:p>
            <a:r>
              <a:rPr lang="en-US" dirty="0" smtClean="0"/>
              <a:t>Click to edit Master title style</a:t>
            </a:r>
            <a:endParaRPr lang="en-US" dirty="0"/>
          </a:p>
        </p:txBody>
      </p:sp>
      <p:sp>
        <p:nvSpPr>
          <p:cNvPr id="11" name="Date Placeholder 3"/>
          <p:cNvSpPr>
            <a:spLocks noGrp="1"/>
          </p:cNvSpPr>
          <p:nvPr>
            <p:ph type="dt" sz="half" idx="2"/>
          </p:nvPr>
        </p:nvSpPr>
        <p:spPr>
          <a:xfrm>
            <a:off x="706329" y="6286903"/>
            <a:ext cx="851361" cy="365125"/>
          </a:xfrm>
          <a:prstGeom prst="rect">
            <a:avLst/>
          </a:prstGeom>
        </p:spPr>
        <p:txBody>
          <a:bodyPr vert="horz" lIns="91440" tIns="45720" rIns="91440" bIns="45720" rtlCol="0" anchor="ctr"/>
          <a:lstStyle>
            <a:lvl1pPr algn="l">
              <a:defRPr sz="1100">
                <a:solidFill>
                  <a:srgbClr val="FFFFFF"/>
                </a:solidFill>
              </a:defRPr>
            </a:lvl1pPr>
          </a:lstStyle>
          <a:p>
            <a:fld id="{5942B21B-2ADA-A040-A652-A7305E1B99FE}" type="datetimeFigureOut">
              <a:rPr lang="en-US" smtClean="0"/>
              <a:pPr/>
              <a:t>4/10/2012</a:t>
            </a:fld>
            <a:r>
              <a:rPr lang="en-US" dirty="0" smtClean="0"/>
              <a:t>  |</a:t>
            </a:r>
            <a:endParaRPr lang="en-US" dirty="0"/>
          </a:p>
        </p:txBody>
      </p:sp>
      <p:sp>
        <p:nvSpPr>
          <p:cNvPr id="12" name="Footer Placeholder 4"/>
          <p:cNvSpPr>
            <a:spLocks noGrp="1"/>
          </p:cNvSpPr>
          <p:nvPr>
            <p:ph type="ftr" sz="quarter" idx="3"/>
          </p:nvPr>
        </p:nvSpPr>
        <p:spPr>
          <a:xfrm>
            <a:off x="1420114" y="6286903"/>
            <a:ext cx="3153740" cy="365125"/>
          </a:xfrm>
          <a:prstGeom prst="rect">
            <a:avLst/>
          </a:prstGeom>
        </p:spPr>
        <p:txBody>
          <a:bodyPr vert="horz" lIns="91440" tIns="45720" rIns="91440" bIns="45720" rtlCol="0" anchor="ctr"/>
          <a:lstStyle>
            <a:lvl1pPr algn="l">
              <a:defRPr sz="1100">
                <a:solidFill>
                  <a:srgbClr val="FFFFFF"/>
                </a:solidFill>
              </a:defRPr>
            </a:lvl1pPr>
          </a:lstStyle>
          <a:p>
            <a:endParaRPr lang="en-US" dirty="0"/>
          </a:p>
        </p:txBody>
      </p:sp>
      <p:sp>
        <p:nvSpPr>
          <p:cNvPr id="13" name="Slide Number Placeholder 5"/>
          <p:cNvSpPr>
            <a:spLocks noGrp="1"/>
          </p:cNvSpPr>
          <p:nvPr>
            <p:ph type="sldNum" sz="quarter" idx="4"/>
          </p:nvPr>
        </p:nvSpPr>
        <p:spPr>
          <a:xfrm>
            <a:off x="228193" y="6286903"/>
            <a:ext cx="527746" cy="365125"/>
          </a:xfrm>
          <a:prstGeom prst="rect">
            <a:avLst/>
          </a:prstGeom>
        </p:spPr>
        <p:txBody>
          <a:bodyPr vert="horz" lIns="91440" tIns="45720" rIns="91440" bIns="45720" rtlCol="0" anchor="ctr"/>
          <a:lstStyle>
            <a:lvl1pPr algn="r">
              <a:defRPr sz="1100">
                <a:solidFill>
                  <a:srgbClr val="FFFFFF"/>
                </a:solidFill>
              </a:defRPr>
            </a:lvl1pPr>
          </a:lstStyle>
          <a:p>
            <a:fld id="{87FD5303-69AD-2E4D-B18B-E5EED0F0A60B}" type="slidenum">
              <a:rPr lang="en-US" smtClean="0"/>
              <a:pPr/>
              <a:t>‹#›</a:t>
            </a:fld>
            <a:r>
              <a:rPr lang="en-US" dirty="0" smtClean="0"/>
              <a:t>  |  </a:t>
            </a:r>
            <a:endParaRPr lang="en-US" dirty="0"/>
          </a:p>
        </p:txBody>
      </p:sp>
      <p:cxnSp>
        <p:nvCxnSpPr>
          <p:cNvPr id="14" name="Straight Connector 13"/>
          <p:cNvCxnSpPr/>
          <p:nvPr userDrawn="1"/>
        </p:nvCxnSpPr>
        <p:spPr>
          <a:xfrm>
            <a:off x="214455" y="1299672"/>
            <a:ext cx="8686800" cy="0"/>
          </a:xfrm>
          <a:prstGeom prst="line">
            <a:avLst/>
          </a:prstGeom>
          <a:ln w="12700">
            <a:solidFill>
              <a:schemeClr val="accent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21537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0" name="Date Placeholder 3"/>
          <p:cNvSpPr>
            <a:spLocks noGrp="1"/>
          </p:cNvSpPr>
          <p:nvPr>
            <p:ph type="dt" sz="half" idx="2"/>
          </p:nvPr>
        </p:nvSpPr>
        <p:spPr>
          <a:xfrm>
            <a:off x="706329" y="6286903"/>
            <a:ext cx="851361" cy="365125"/>
          </a:xfrm>
          <a:prstGeom prst="rect">
            <a:avLst/>
          </a:prstGeom>
        </p:spPr>
        <p:txBody>
          <a:bodyPr vert="horz" lIns="91440" tIns="45720" rIns="91440" bIns="45720" rtlCol="0" anchor="ctr"/>
          <a:lstStyle>
            <a:lvl1pPr algn="l">
              <a:defRPr sz="1100">
                <a:solidFill>
                  <a:srgbClr val="FFFFFF"/>
                </a:solidFill>
              </a:defRPr>
            </a:lvl1pPr>
          </a:lstStyle>
          <a:p>
            <a:fld id="{5942B21B-2ADA-A040-A652-A7305E1B99FE}" type="datetimeFigureOut">
              <a:rPr lang="en-US" smtClean="0"/>
              <a:pPr/>
              <a:t>4/10/2012</a:t>
            </a:fld>
            <a:r>
              <a:rPr lang="en-US" dirty="0" smtClean="0"/>
              <a:t>  |</a:t>
            </a:r>
            <a:endParaRPr lang="en-US" dirty="0"/>
          </a:p>
        </p:txBody>
      </p:sp>
      <p:sp>
        <p:nvSpPr>
          <p:cNvPr id="11" name="Footer Placeholder 4"/>
          <p:cNvSpPr>
            <a:spLocks noGrp="1"/>
          </p:cNvSpPr>
          <p:nvPr>
            <p:ph type="ftr" sz="quarter" idx="3"/>
          </p:nvPr>
        </p:nvSpPr>
        <p:spPr>
          <a:xfrm>
            <a:off x="1420114" y="6286903"/>
            <a:ext cx="3153740" cy="365125"/>
          </a:xfrm>
          <a:prstGeom prst="rect">
            <a:avLst/>
          </a:prstGeom>
        </p:spPr>
        <p:txBody>
          <a:bodyPr vert="horz" lIns="91440" tIns="45720" rIns="91440" bIns="45720" rtlCol="0" anchor="ctr"/>
          <a:lstStyle>
            <a:lvl1pPr algn="l">
              <a:defRPr sz="1100">
                <a:solidFill>
                  <a:srgbClr val="FFFFFF"/>
                </a:solidFill>
              </a:defRPr>
            </a:lvl1pPr>
          </a:lstStyle>
          <a:p>
            <a:endParaRPr lang="en-US" dirty="0"/>
          </a:p>
        </p:txBody>
      </p:sp>
      <p:sp>
        <p:nvSpPr>
          <p:cNvPr id="12" name="Slide Number Placeholder 5"/>
          <p:cNvSpPr>
            <a:spLocks noGrp="1"/>
          </p:cNvSpPr>
          <p:nvPr>
            <p:ph type="sldNum" sz="quarter" idx="4"/>
          </p:nvPr>
        </p:nvSpPr>
        <p:spPr>
          <a:xfrm>
            <a:off x="228193" y="6286903"/>
            <a:ext cx="527746" cy="365125"/>
          </a:xfrm>
          <a:prstGeom prst="rect">
            <a:avLst/>
          </a:prstGeom>
        </p:spPr>
        <p:txBody>
          <a:bodyPr vert="horz" lIns="91440" tIns="45720" rIns="91440" bIns="45720" rtlCol="0" anchor="ctr"/>
          <a:lstStyle>
            <a:lvl1pPr algn="r">
              <a:defRPr sz="1100">
                <a:solidFill>
                  <a:srgbClr val="FFFFFF"/>
                </a:solidFill>
              </a:defRPr>
            </a:lvl1pPr>
          </a:lstStyle>
          <a:p>
            <a:fld id="{87FD5303-69AD-2E4D-B18B-E5EED0F0A60B}" type="slidenum">
              <a:rPr lang="en-US" smtClean="0"/>
              <a:pPr/>
              <a:t>‹#›</a:t>
            </a:fld>
            <a:r>
              <a:rPr lang="en-US" dirty="0" smtClean="0"/>
              <a:t>  |  </a:t>
            </a:r>
            <a:endParaRPr lang="en-US" dirty="0"/>
          </a:p>
        </p:txBody>
      </p:sp>
    </p:spTree>
    <p:extLst>
      <p:ext uri="{BB962C8B-B14F-4D97-AF65-F5344CB8AC3E}">
        <p14:creationId xmlns:p14="http://schemas.microsoft.com/office/powerpoint/2010/main" val="41869863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000"/>
            </a:lvl1pPr>
            <a:lvl2pPr>
              <a:defRPr sz="2600"/>
            </a:lvl2pPr>
            <a:lvl3pPr>
              <a:defRPr sz="2200"/>
            </a:lvl3pPr>
            <a:lvl4pPr>
              <a:defRPr sz="1800"/>
            </a:lvl4pPr>
            <a:lvl5pPr>
              <a:defRPr sz="18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Date Placeholder 3"/>
          <p:cNvSpPr>
            <a:spLocks noGrp="1"/>
          </p:cNvSpPr>
          <p:nvPr>
            <p:ph type="dt" sz="half" idx="10"/>
          </p:nvPr>
        </p:nvSpPr>
        <p:spPr>
          <a:xfrm>
            <a:off x="706329" y="6286903"/>
            <a:ext cx="851361" cy="365125"/>
          </a:xfrm>
          <a:prstGeom prst="rect">
            <a:avLst/>
          </a:prstGeom>
        </p:spPr>
        <p:txBody>
          <a:bodyPr vert="horz" lIns="91440" tIns="45720" rIns="91440" bIns="45720" rtlCol="0" anchor="ctr"/>
          <a:lstStyle>
            <a:lvl1pPr algn="l">
              <a:defRPr sz="1100">
                <a:solidFill>
                  <a:srgbClr val="FFFFFF"/>
                </a:solidFill>
              </a:defRPr>
            </a:lvl1pPr>
          </a:lstStyle>
          <a:p>
            <a:fld id="{5942B21B-2ADA-A040-A652-A7305E1B99FE}" type="datetimeFigureOut">
              <a:rPr lang="en-US" smtClean="0"/>
              <a:pPr/>
              <a:t>4/10/2012</a:t>
            </a:fld>
            <a:r>
              <a:rPr lang="en-US" dirty="0" smtClean="0"/>
              <a:t>  |</a:t>
            </a:r>
            <a:endParaRPr lang="en-US" dirty="0"/>
          </a:p>
        </p:txBody>
      </p:sp>
      <p:sp>
        <p:nvSpPr>
          <p:cNvPr id="14" name="Footer Placeholder 4"/>
          <p:cNvSpPr>
            <a:spLocks noGrp="1"/>
          </p:cNvSpPr>
          <p:nvPr>
            <p:ph type="ftr" sz="quarter" idx="3"/>
          </p:nvPr>
        </p:nvSpPr>
        <p:spPr>
          <a:xfrm>
            <a:off x="1420114" y="6286903"/>
            <a:ext cx="3153740" cy="365125"/>
          </a:xfrm>
          <a:prstGeom prst="rect">
            <a:avLst/>
          </a:prstGeom>
        </p:spPr>
        <p:txBody>
          <a:bodyPr vert="horz" lIns="91440" tIns="45720" rIns="91440" bIns="45720" rtlCol="0" anchor="ctr"/>
          <a:lstStyle>
            <a:lvl1pPr algn="l">
              <a:defRPr sz="1100">
                <a:solidFill>
                  <a:srgbClr val="FFFFFF"/>
                </a:solidFill>
              </a:defRPr>
            </a:lvl1pPr>
          </a:lstStyle>
          <a:p>
            <a:endParaRPr lang="en-US" dirty="0"/>
          </a:p>
        </p:txBody>
      </p:sp>
      <p:sp>
        <p:nvSpPr>
          <p:cNvPr id="15" name="Slide Number Placeholder 5"/>
          <p:cNvSpPr>
            <a:spLocks noGrp="1"/>
          </p:cNvSpPr>
          <p:nvPr>
            <p:ph type="sldNum" sz="quarter" idx="4"/>
          </p:nvPr>
        </p:nvSpPr>
        <p:spPr>
          <a:xfrm>
            <a:off x="228193" y="6286903"/>
            <a:ext cx="527746" cy="365125"/>
          </a:xfrm>
          <a:prstGeom prst="rect">
            <a:avLst/>
          </a:prstGeom>
        </p:spPr>
        <p:txBody>
          <a:bodyPr vert="horz" lIns="91440" tIns="45720" rIns="91440" bIns="45720" rtlCol="0" anchor="ctr"/>
          <a:lstStyle>
            <a:lvl1pPr algn="r">
              <a:defRPr sz="1100">
                <a:solidFill>
                  <a:srgbClr val="FFFFFF"/>
                </a:solidFill>
              </a:defRPr>
            </a:lvl1pPr>
          </a:lstStyle>
          <a:p>
            <a:fld id="{87FD5303-69AD-2E4D-B18B-E5EED0F0A60B}" type="slidenum">
              <a:rPr lang="en-US" smtClean="0"/>
              <a:pPr/>
              <a:t>‹#›</a:t>
            </a:fld>
            <a:r>
              <a:rPr lang="en-US" dirty="0" smtClean="0"/>
              <a:t>  |  </a:t>
            </a:r>
            <a:endParaRPr lang="en-US" dirty="0"/>
          </a:p>
        </p:txBody>
      </p:sp>
    </p:spTree>
    <p:extLst>
      <p:ext uri="{BB962C8B-B14F-4D97-AF65-F5344CB8AC3E}">
        <p14:creationId xmlns:p14="http://schemas.microsoft.com/office/powerpoint/2010/main" val="2550090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Date Placeholder 3"/>
          <p:cNvSpPr>
            <a:spLocks noGrp="1"/>
          </p:cNvSpPr>
          <p:nvPr>
            <p:ph type="dt" sz="half" idx="10"/>
          </p:nvPr>
        </p:nvSpPr>
        <p:spPr>
          <a:xfrm>
            <a:off x="706329" y="6286903"/>
            <a:ext cx="851361" cy="365125"/>
          </a:xfrm>
          <a:prstGeom prst="rect">
            <a:avLst/>
          </a:prstGeom>
        </p:spPr>
        <p:txBody>
          <a:bodyPr vert="horz" lIns="91440" tIns="45720" rIns="91440" bIns="45720" rtlCol="0" anchor="ctr"/>
          <a:lstStyle>
            <a:lvl1pPr algn="l">
              <a:defRPr sz="1100">
                <a:solidFill>
                  <a:srgbClr val="FFFFFF"/>
                </a:solidFill>
              </a:defRPr>
            </a:lvl1pPr>
          </a:lstStyle>
          <a:p>
            <a:fld id="{5942B21B-2ADA-A040-A652-A7305E1B99FE}" type="datetimeFigureOut">
              <a:rPr lang="en-US" smtClean="0"/>
              <a:pPr/>
              <a:t>4/10/2012</a:t>
            </a:fld>
            <a:r>
              <a:rPr lang="en-US" dirty="0" smtClean="0"/>
              <a:t>  |</a:t>
            </a:r>
            <a:endParaRPr lang="en-US" dirty="0"/>
          </a:p>
        </p:txBody>
      </p:sp>
      <p:sp>
        <p:nvSpPr>
          <p:cNvPr id="14" name="Footer Placeholder 4"/>
          <p:cNvSpPr>
            <a:spLocks noGrp="1"/>
          </p:cNvSpPr>
          <p:nvPr>
            <p:ph type="ftr" sz="quarter" idx="3"/>
          </p:nvPr>
        </p:nvSpPr>
        <p:spPr>
          <a:xfrm>
            <a:off x="1420114" y="6286903"/>
            <a:ext cx="3153740" cy="365125"/>
          </a:xfrm>
          <a:prstGeom prst="rect">
            <a:avLst/>
          </a:prstGeom>
        </p:spPr>
        <p:txBody>
          <a:bodyPr vert="horz" lIns="91440" tIns="45720" rIns="91440" bIns="45720" rtlCol="0" anchor="ctr"/>
          <a:lstStyle>
            <a:lvl1pPr algn="l">
              <a:defRPr sz="1100">
                <a:solidFill>
                  <a:srgbClr val="FFFFFF"/>
                </a:solidFill>
              </a:defRPr>
            </a:lvl1pPr>
          </a:lstStyle>
          <a:p>
            <a:endParaRPr lang="en-US" dirty="0"/>
          </a:p>
        </p:txBody>
      </p:sp>
      <p:sp>
        <p:nvSpPr>
          <p:cNvPr id="15" name="Slide Number Placeholder 5"/>
          <p:cNvSpPr>
            <a:spLocks noGrp="1"/>
          </p:cNvSpPr>
          <p:nvPr>
            <p:ph type="sldNum" sz="quarter" idx="4"/>
          </p:nvPr>
        </p:nvSpPr>
        <p:spPr>
          <a:xfrm>
            <a:off x="228193" y="6286903"/>
            <a:ext cx="527746" cy="365125"/>
          </a:xfrm>
          <a:prstGeom prst="rect">
            <a:avLst/>
          </a:prstGeom>
        </p:spPr>
        <p:txBody>
          <a:bodyPr vert="horz" lIns="91440" tIns="45720" rIns="91440" bIns="45720" rtlCol="0" anchor="ctr"/>
          <a:lstStyle>
            <a:lvl1pPr algn="r">
              <a:defRPr sz="1100">
                <a:solidFill>
                  <a:srgbClr val="FFFFFF"/>
                </a:solidFill>
              </a:defRPr>
            </a:lvl1pPr>
          </a:lstStyle>
          <a:p>
            <a:fld id="{87FD5303-69AD-2E4D-B18B-E5EED0F0A60B}" type="slidenum">
              <a:rPr lang="en-US" smtClean="0"/>
              <a:pPr/>
              <a:t>‹#›</a:t>
            </a:fld>
            <a:r>
              <a:rPr lang="en-US" dirty="0" smtClean="0"/>
              <a:t>  |  </a:t>
            </a:r>
            <a:endParaRPr lang="en-US" dirty="0"/>
          </a:p>
        </p:txBody>
      </p:sp>
    </p:spTree>
    <p:extLst>
      <p:ext uri="{BB962C8B-B14F-4D97-AF65-F5344CB8AC3E}">
        <p14:creationId xmlns:p14="http://schemas.microsoft.com/office/powerpoint/2010/main" val="2241243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www.sqlsaturday.com/default.aspx"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6728" y="6072791"/>
            <a:ext cx="9143995" cy="795130"/>
          </a:xfrm>
          <a:prstGeom prst="rect">
            <a:avLst/>
          </a:prstGeom>
        </p:spPr>
      </p:pic>
      <p:sp>
        <p:nvSpPr>
          <p:cNvPr id="2" name="Title Placeholder 1"/>
          <p:cNvSpPr>
            <a:spLocks noGrp="1"/>
          </p:cNvSpPr>
          <p:nvPr>
            <p:ph type="title"/>
          </p:nvPr>
        </p:nvSpPr>
        <p:spPr>
          <a:xfrm>
            <a:off x="457200" y="274638"/>
            <a:ext cx="8229600" cy="785235"/>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1420114" y="6286903"/>
            <a:ext cx="3153740" cy="365125"/>
          </a:xfrm>
          <a:prstGeom prst="rect">
            <a:avLst/>
          </a:prstGeom>
        </p:spPr>
        <p:txBody>
          <a:bodyPr vert="horz" lIns="91440" tIns="45720" rIns="91440" bIns="45720" rtlCol="0" anchor="ctr"/>
          <a:lstStyle>
            <a:lvl1pPr algn="l">
              <a:defRPr sz="1100">
                <a:solidFill>
                  <a:srgbClr val="FFFFFF"/>
                </a:solidFill>
              </a:defRPr>
            </a:lvl1pPr>
          </a:lstStyle>
          <a:p>
            <a:endParaRPr lang="en-US" dirty="0"/>
          </a:p>
        </p:txBody>
      </p:sp>
      <p:sp>
        <p:nvSpPr>
          <p:cNvPr id="6" name="Slide Number Placeholder 5"/>
          <p:cNvSpPr>
            <a:spLocks noGrp="1"/>
          </p:cNvSpPr>
          <p:nvPr>
            <p:ph type="sldNum" sz="quarter" idx="4"/>
          </p:nvPr>
        </p:nvSpPr>
        <p:spPr>
          <a:xfrm>
            <a:off x="228193" y="6286903"/>
            <a:ext cx="527746" cy="365125"/>
          </a:xfrm>
          <a:prstGeom prst="rect">
            <a:avLst/>
          </a:prstGeom>
        </p:spPr>
        <p:txBody>
          <a:bodyPr vert="horz" lIns="91440" tIns="45720" rIns="91440" bIns="45720" rtlCol="0" anchor="ctr"/>
          <a:lstStyle>
            <a:lvl1pPr algn="r">
              <a:defRPr sz="1100">
                <a:solidFill>
                  <a:srgbClr val="FFFFFF"/>
                </a:solidFill>
              </a:defRPr>
            </a:lvl1pPr>
          </a:lstStyle>
          <a:p>
            <a:fld id="{87FD5303-69AD-2E4D-B18B-E5EED0F0A60B}" type="slidenum">
              <a:rPr lang="en-US" smtClean="0"/>
              <a:pPr/>
              <a:t>‹#›</a:t>
            </a:fld>
            <a:r>
              <a:rPr lang="en-US" dirty="0" smtClean="0"/>
              <a:t>  |  </a:t>
            </a:r>
            <a:endParaRPr lang="en-US" dirty="0"/>
          </a:p>
        </p:txBody>
      </p:sp>
      <p:sp>
        <p:nvSpPr>
          <p:cNvPr id="7" name="TextBox 6"/>
          <p:cNvSpPr txBox="1"/>
          <p:nvPr userDrawn="1"/>
        </p:nvSpPr>
        <p:spPr>
          <a:xfrm>
            <a:off x="1260044" y="1220302"/>
            <a:ext cx="184666" cy="369332"/>
          </a:xfrm>
          <a:prstGeom prst="rect">
            <a:avLst/>
          </a:prstGeom>
          <a:noFill/>
        </p:spPr>
        <p:txBody>
          <a:bodyPr wrap="none" rtlCol="0">
            <a:spAutoFit/>
          </a:bodyPr>
          <a:lstStyle/>
          <a:p>
            <a:endParaRPr lang="en-US" dirty="0"/>
          </a:p>
        </p:txBody>
      </p:sp>
      <p:pic>
        <p:nvPicPr>
          <p:cNvPr id="8" name="Picture 7" descr="SQLSaturday_Final_Web.jpg">
            <a:hlinkClick r:id="rId14"/>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7124337" y="5911456"/>
            <a:ext cx="1912930" cy="956465"/>
          </a:xfrm>
          <a:prstGeom prst="rect">
            <a:avLst/>
          </a:prstGeom>
        </p:spPr>
      </p:pic>
    </p:spTree>
    <p:extLst>
      <p:ext uri="{BB962C8B-B14F-4D97-AF65-F5344CB8AC3E}">
        <p14:creationId xmlns:p14="http://schemas.microsoft.com/office/powerpoint/2010/main" val="5177666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p:titleStyle>
    <p:bodyStyle>
      <a:lvl1pPr marL="342900" indent="-342900" algn="l" defTabSz="457200" rtl="0" eaLnBrk="1" latinLnBrk="0" hangingPunct="1">
        <a:spcBef>
          <a:spcPct val="20000"/>
        </a:spcBef>
        <a:buFont typeface="Wingdings" charset="2"/>
        <a:buChar char="§"/>
        <a:defRPr sz="3000" kern="1200">
          <a:solidFill>
            <a:schemeClr val="tx2"/>
          </a:solidFill>
          <a:latin typeface="+mn-lt"/>
          <a:ea typeface="+mn-ea"/>
          <a:cs typeface="+mn-cs"/>
        </a:defRPr>
      </a:lvl1pPr>
      <a:lvl2pPr marL="742950" indent="-285750" algn="l" defTabSz="457200" rtl="0" eaLnBrk="1" latinLnBrk="0" hangingPunct="1">
        <a:spcBef>
          <a:spcPct val="20000"/>
        </a:spcBef>
        <a:buFont typeface="Wingdings" charset="2"/>
        <a:buChar char="§"/>
        <a:defRPr sz="2600" kern="1200">
          <a:solidFill>
            <a:schemeClr val="tx2"/>
          </a:solidFill>
          <a:latin typeface="+mn-lt"/>
          <a:ea typeface="+mn-ea"/>
          <a:cs typeface="+mn-cs"/>
        </a:defRPr>
      </a:lvl2pPr>
      <a:lvl3pPr marL="1143000" indent="-228600" algn="l" defTabSz="457200" rtl="0" eaLnBrk="1" latinLnBrk="0" hangingPunct="1">
        <a:spcBef>
          <a:spcPct val="20000"/>
        </a:spcBef>
        <a:buFont typeface="Wingdings" charset="2"/>
        <a:buChar char="§"/>
        <a:defRPr sz="2200" kern="1200">
          <a:solidFill>
            <a:schemeClr val="tx2"/>
          </a:solidFill>
          <a:latin typeface="+mn-lt"/>
          <a:ea typeface="+mn-ea"/>
          <a:cs typeface="+mn-cs"/>
        </a:defRPr>
      </a:lvl3pPr>
      <a:lvl4pPr marL="1600200" indent="-228600" algn="l" defTabSz="457200" rtl="0" eaLnBrk="1" latinLnBrk="0" hangingPunct="1">
        <a:spcBef>
          <a:spcPct val="20000"/>
        </a:spcBef>
        <a:buFont typeface="Wingdings" charset="2"/>
        <a:buChar char="§"/>
        <a:defRPr sz="2000" kern="1200">
          <a:solidFill>
            <a:schemeClr val="tx2"/>
          </a:solidFill>
          <a:latin typeface="+mn-lt"/>
          <a:ea typeface="+mn-ea"/>
          <a:cs typeface="+mn-cs"/>
        </a:defRPr>
      </a:lvl4pPr>
      <a:lvl5pPr marL="2057400" indent="-228600" algn="l" defTabSz="457200" rtl="0" eaLnBrk="1" latinLnBrk="0" hangingPunct="1">
        <a:spcBef>
          <a:spcPct val="20000"/>
        </a:spcBef>
        <a:buFont typeface="Wingdings" charset="2"/>
        <a:buChar char="§"/>
        <a:defRPr sz="1800" kern="1200">
          <a:solidFill>
            <a:schemeClr val="tx2"/>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recursivecreativity.com/"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mailto:Michael@RecursiveCreativity.com" TargetMode="External"/><Relationship Id="rId2" Type="http://schemas.openxmlformats.org/officeDocument/2006/relationships/hyperlink" Target="http://www.recursivecreativity.com/pages/page-aboutme.html" TargetMode="Externa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hyperlink" Target="http://www.recursivecreativity.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8408" y="597500"/>
            <a:ext cx="8203153" cy="1470025"/>
          </a:xfrm>
        </p:spPr>
        <p:txBody>
          <a:bodyPr/>
          <a:lstStyle/>
          <a:p>
            <a:pPr algn="ctr"/>
            <a:r>
              <a:rPr lang="en-US" b="1" dirty="0" smtClean="0">
                <a:solidFill>
                  <a:srgbClr val="8FB03D"/>
                </a:solidFill>
              </a:rPr>
              <a:t>Excel @ SQL Reporting</a:t>
            </a:r>
            <a:endParaRPr lang="en-US" b="1" dirty="0">
              <a:solidFill>
                <a:srgbClr val="8FB03D"/>
              </a:solidFill>
            </a:endParaRPr>
          </a:p>
        </p:txBody>
      </p:sp>
      <p:sp>
        <p:nvSpPr>
          <p:cNvPr id="3" name="Subtitle 2"/>
          <p:cNvSpPr>
            <a:spLocks noGrp="1"/>
          </p:cNvSpPr>
          <p:nvPr>
            <p:ph type="subTitle" idx="1"/>
          </p:nvPr>
        </p:nvSpPr>
        <p:spPr>
          <a:xfrm>
            <a:off x="458408" y="2067525"/>
            <a:ext cx="7925349" cy="1752600"/>
          </a:xfrm>
        </p:spPr>
        <p:txBody>
          <a:bodyPr/>
          <a:lstStyle/>
          <a:p>
            <a:pPr algn="ctr"/>
            <a:endParaRPr lang="en-US" sz="3200" dirty="0" smtClean="0">
              <a:solidFill>
                <a:schemeClr val="tx1"/>
              </a:solidFill>
            </a:endParaRPr>
          </a:p>
          <a:p>
            <a:pPr algn="ctr"/>
            <a:r>
              <a:rPr lang="en-US" dirty="0"/>
              <a:t>SQLSaturday</a:t>
            </a:r>
            <a:r>
              <a:rPr lang="en-US" sz="3200" dirty="0" smtClean="0"/>
              <a:t> </a:t>
            </a:r>
            <a:r>
              <a:rPr lang="en-US" sz="3200" dirty="0"/>
              <a:t>#107</a:t>
            </a:r>
            <a:br>
              <a:rPr lang="en-US" sz="3200" dirty="0"/>
            </a:br>
            <a:r>
              <a:rPr lang="en-US" sz="3200" dirty="0"/>
              <a:t>April 21, 2012</a:t>
            </a:r>
            <a:endParaRPr lang="en-US" dirty="0"/>
          </a:p>
        </p:txBody>
      </p:sp>
      <p:pic>
        <p:nvPicPr>
          <p:cNvPr id="1026"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02026" y="5922423"/>
            <a:ext cx="512763" cy="477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10044" y="5878303"/>
            <a:ext cx="4343400" cy="523220"/>
          </a:xfrm>
          <a:prstGeom prst="rect">
            <a:avLst/>
          </a:prstGeom>
          <a:noFill/>
        </p:spPr>
        <p:txBody>
          <a:bodyPr wrap="square" rtlCol="0">
            <a:spAutoFit/>
          </a:bodyPr>
          <a:lstStyle/>
          <a:p>
            <a:r>
              <a:rPr lang="en-US" sz="2800" b="1" dirty="0" smtClean="0">
                <a:solidFill>
                  <a:srgbClr val="2E8A57"/>
                </a:solidFill>
                <a:latin typeface="Times New Roman" pitchFamily="18" charset="0"/>
                <a:ea typeface="+mj-ea"/>
                <a:cs typeface="Times New Roman" pitchFamily="18" charset="0"/>
              </a:rPr>
              <a:t>Recursive Creativity  LLC</a:t>
            </a:r>
            <a:endParaRPr lang="en-US" sz="2800" b="1" dirty="0">
              <a:solidFill>
                <a:srgbClr val="2E8A57"/>
              </a:solidFill>
              <a:latin typeface="Times New Roman" pitchFamily="18" charset="0"/>
              <a:ea typeface="+mj-ea"/>
              <a:cs typeface="Times New Roman" pitchFamily="18" charset="0"/>
            </a:endParaRPr>
          </a:p>
        </p:txBody>
      </p:sp>
    </p:spTree>
    <p:extLst>
      <p:ext uri="{BB962C8B-B14F-4D97-AF65-F5344CB8AC3E}">
        <p14:creationId xmlns:p14="http://schemas.microsoft.com/office/powerpoint/2010/main" val="32606786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pPr algn="ctr"/>
            <a:r>
              <a:rPr lang="en-US" b="1" dirty="0">
                <a:solidFill>
                  <a:srgbClr val="8FB03D"/>
                </a:solidFill>
              </a:rPr>
              <a:t>Excel @ SQL Reporting</a:t>
            </a:r>
            <a:endParaRPr lang="en-US" dirty="0"/>
          </a:p>
        </p:txBody>
      </p:sp>
      <p:sp>
        <p:nvSpPr>
          <p:cNvPr id="19" name="Content Placeholder 18"/>
          <p:cNvSpPr>
            <a:spLocks noGrp="1"/>
          </p:cNvSpPr>
          <p:nvPr>
            <p:ph idx="1"/>
          </p:nvPr>
        </p:nvSpPr>
        <p:spPr>
          <a:xfrm>
            <a:off x="457200" y="1350818"/>
            <a:ext cx="8229600" cy="4665518"/>
          </a:xfrm>
        </p:spPr>
        <p:txBody>
          <a:bodyPr>
            <a:noAutofit/>
          </a:bodyPr>
          <a:lstStyle/>
          <a:p>
            <a:pPr marL="0" indent="0" algn="ctr">
              <a:buNone/>
            </a:pPr>
            <a:r>
              <a:rPr lang="en-US" sz="2800" b="1" dirty="0" smtClean="0"/>
              <a:t>This Presentation</a:t>
            </a:r>
          </a:p>
          <a:p>
            <a:pPr marL="0" indent="0" algn="ctr">
              <a:buNone/>
            </a:pPr>
            <a:endParaRPr lang="en-US" sz="1300" dirty="0" smtClean="0"/>
          </a:p>
          <a:p>
            <a:r>
              <a:rPr lang="en-US" sz="1800" b="1" dirty="0" smtClean="0">
                <a:solidFill>
                  <a:srgbClr val="8FB03D"/>
                </a:solidFill>
              </a:rPr>
              <a:t>Remember that the code and examples presented are for summarizing data for such things as dashboards, month-end or year-end close processes (e.g. journal entries), daily, weekly or other reporting (obviously not all inclusive).</a:t>
            </a:r>
          </a:p>
          <a:p>
            <a:endParaRPr lang="en-US" sz="1800" b="1" dirty="0" smtClean="0">
              <a:solidFill>
                <a:srgbClr val="8FB03D"/>
              </a:solidFill>
            </a:endParaRPr>
          </a:p>
          <a:p>
            <a:r>
              <a:rPr lang="en-US" sz="1800" b="1" dirty="0" smtClean="0">
                <a:solidFill>
                  <a:srgbClr val="8FB03D"/>
                </a:solidFill>
              </a:rPr>
              <a:t>Not everything presented would be considered best practice.  Some items presented are merely to show some of the possibilities.  Larger organizations have more and usually better resources.</a:t>
            </a:r>
          </a:p>
          <a:p>
            <a:endParaRPr lang="en-US" sz="1800" b="1" dirty="0" smtClean="0">
              <a:solidFill>
                <a:srgbClr val="8FB03D"/>
              </a:solidFill>
            </a:endParaRPr>
          </a:p>
          <a:p>
            <a:r>
              <a:rPr lang="en-US" sz="1800" b="1" dirty="0" smtClean="0">
                <a:solidFill>
                  <a:srgbClr val="8FB03D"/>
                </a:solidFill>
              </a:rPr>
              <a:t>Hopefully you will learn something…..and some of you may have something to teach me!</a:t>
            </a:r>
          </a:p>
          <a:p>
            <a:endParaRPr lang="en-US" sz="1800" b="1" dirty="0">
              <a:solidFill>
                <a:srgbClr val="8FB03D"/>
              </a:solidFill>
            </a:endParaRPr>
          </a:p>
        </p:txBody>
      </p:sp>
      <p:sp>
        <p:nvSpPr>
          <p:cNvPr id="22" name="Slide Number Placeholder 5"/>
          <p:cNvSpPr txBox="1">
            <a:spLocks/>
          </p:cNvSpPr>
          <p:nvPr/>
        </p:nvSpPr>
        <p:spPr>
          <a:xfrm>
            <a:off x="228193" y="6286903"/>
            <a:ext cx="527746" cy="365125"/>
          </a:xfrm>
          <a:prstGeom prst="rect">
            <a:avLst/>
          </a:prstGeom>
        </p:spPr>
        <p:txBody>
          <a:bodyPr vert="horz" lIns="91440" tIns="45720" rIns="91440" bIns="45720" rtlCol="0" anchor="ctr"/>
          <a:lstStyle>
            <a:defPPr>
              <a:defRPr lang="en-US"/>
            </a:defPPr>
            <a:lvl1pPr marL="0" algn="r" defTabSz="457200" rtl="0" eaLnBrk="1" latinLnBrk="0" hangingPunct="1">
              <a:defRPr sz="11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7FD5303-69AD-2E4D-B18B-E5EED0F0A60B}" type="slidenum">
              <a:rPr lang="en-US" smtClean="0"/>
              <a:pPr/>
              <a:t>2</a:t>
            </a:fld>
            <a:r>
              <a:rPr lang="en-US" dirty="0" smtClean="0"/>
              <a:t>  |  </a:t>
            </a:r>
            <a:endParaRPr lang="en-US" dirty="0"/>
          </a:p>
        </p:txBody>
      </p:sp>
      <p:sp>
        <p:nvSpPr>
          <p:cNvPr id="7" name="Footer Placeholder 4"/>
          <p:cNvSpPr>
            <a:spLocks noGrp="1"/>
          </p:cNvSpPr>
          <p:nvPr>
            <p:ph type="ftr" sz="quarter" idx="3"/>
          </p:nvPr>
        </p:nvSpPr>
        <p:spPr>
          <a:xfrm>
            <a:off x="1264249" y="6286903"/>
            <a:ext cx="3764950" cy="365125"/>
          </a:xfrm>
          <a:prstGeom prst="rect">
            <a:avLst/>
          </a:prstGeom>
        </p:spPr>
        <p:txBody>
          <a:bodyPr vert="horz" lIns="91440" tIns="45720" rIns="91440" bIns="45720" rtlCol="0" anchor="ctr"/>
          <a:lstStyle>
            <a:lvl1pPr algn="l">
              <a:defRPr sz="1100">
                <a:solidFill>
                  <a:srgbClr val="FFFFFF"/>
                </a:solidFill>
              </a:defRPr>
            </a:lvl1pPr>
          </a:lstStyle>
          <a:p>
            <a:r>
              <a:rPr lang="en-US" sz="2000" b="1" dirty="0">
                <a:solidFill>
                  <a:schemeClr val="bg1"/>
                </a:solidFill>
                <a:latin typeface="Times New Roman" pitchFamily="18" charset="0"/>
                <a:cs typeface="Times New Roman" pitchFamily="18" charset="0"/>
              </a:rPr>
              <a:t>Recursive Creativity  </a:t>
            </a:r>
            <a:r>
              <a:rPr lang="en-US" sz="2000" b="1" dirty="0" smtClean="0">
                <a:solidFill>
                  <a:schemeClr val="bg1"/>
                </a:solidFill>
                <a:latin typeface="Times New Roman" pitchFamily="18" charset="0"/>
                <a:cs typeface="Times New Roman" pitchFamily="18" charset="0"/>
              </a:rPr>
              <a:t>LLC</a:t>
            </a:r>
            <a:endParaRPr lang="en-US" sz="2000" b="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2230712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pPr algn="ctr"/>
            <a:r>
              <a:rPr lang="en-US" b="1" dirty="0">
                <a:solidFill>
                  <a:srgbClr val="8FB03D"/>
                </a:solidFill>
              </a:rPr>
              <a:t>Excel @ SQL Reporting</a:t>
            </a:r>
            <a:endParaRPr lang="en-US" dirty="0"/>
          </a:p>
        </p:txBody>
      </p:sp>
      <p:sp>
        <p:nvSpPr>
          <p:cNvPr id="19" name="Content Placeholder 18"/>
          <p:cNvSpPr>
            <a:spLocks noGrp="1"/>
          </p:cNvSpPr>
          <p:nvPr>
            <p:ph idx="1"/>
          </p:nvPr>
        </p:nvSpPr>
        <p:spPr>
          <a:xfrm>
            <a:off x="457200" y="1350818"/>
            <a:ext cx="8229600" cy="4665518"/>
          </a:xfrm>
        </p:spPr>
        <p:txBody>
          <a:bodyPr>
            <a:normAutofit fontScale="40000" lnSpcReduction="20000"/>
          </a:bodyPr>
          <a:lstStyle/>
          <a:p>
            <a:pPr marL="0" indent="0" algn="ctr">
              <a:buNone/>
            </a:pPr>
            <a:r>
              <a:rPr lang="en-US" sz="3800" dirty="0"/>
              <a:t>ADO </a:t>
            </a:r>
            <a:r>
              <a:rPr lang="en-US" sz="3800" dirty="0" smtClean="0"/>
              <a:t>and ADOMD Best Practices</a:t>
            </a:r>
          </a:p>
          <a:p>
            <a:pPr marL="0" indent="0" algn="ctr">
              <a:buNone/>
            </a:pPr>
            <a:endParaRPr lang="en-US" sz="2500" dirty="0" smtClean="0"/>
          </a:p>
          <a:p>
            <a:pPr marL="0" indent="0" algn="ctr">
              <a:buNone/>
            </a:pPr>
            <a:endParaRPr lang="en-US" sz="1300" dirty="0" smtClean="0"/>
          </a:p>
          <a:p>
            <a:r>
              <a:rPr lang="en-US" sz="3800" b="1" dirty="0">
                <a:solidFill>
                  <a:srgbClr val="8FB03D"/>
                </a:solidFill>
              </a:rPr>
              <a:t>Do not embed SQL code in </a:t>
            </a:r>
            <a:r>
              <a:rPr lang="en-US" sz="3800" b="1" dirty="0" smtClean="0">
                <a:solidFill>
                  <a:srgbClr val="8FB03D"/>
                </a:solidFill>
              </a:rPr>
              <a:t>VBA if possible</a:t>
            </a:r>
            <a:r>
              <a:rPr lang="en-US" sz="3800" b="1" dirty="0" smtClean="0"/>
              <a:t>.</a:t>
            </a:r>
          </a:p>
          <a:p>
            <a:pPr marL="457200" lvl="1" indent="0">
              <a:buNone/>
            </a:pPr>
            <a:endParaRPr lang="en-US" sz="2500" dirty="0"/>
          </a:p>
          <a:p>
            <a:pPr marL="457200" lvl="1" indent="0">
              <a:buNone/>
            </a:pPr>
            <a:r>
              <a:rPr lang="en-US" sz="3500" dirty="0" smtClean="0"/>
              <a:t>Instead </a:t>
            </a:r>
            <a:r>
              <a:rPr lang="en-US" sz="3500" dirty="0"/>
              <a:t>create stored procedure and call stored procedure from VBA.  Code can </a:t>
            </a:r>
            <a:r>
              <a:rPr lang="en-US" sz="3500" dirty="0" smtClean="0"/>
              <a:t>be </a:t>
            </a:r>
            <a:r>
              <a:rPr lang="en-US" sz="3500" dirty="0"/>
              <a:t>used to pass parameters from data validation, objects (e.g. combo boxes) and named ranges (not all inclusive).</a:t>
            </a:r>
          </a:p>
          <a:p>
            <a:pPr marL="457200" lvl="1" indent="0">
              <a:buNone/>
            </a:pPr>
            <a:endParaRPr lang="en-US" sz="2500" dirty="0"/>
          </a:p>
          <a:p>
            <a:pPr marL="457200" lvl="1" indent="0">
              <a:buNone/>
            </a:pPr>
            <a:r>
              <a:rPr lang="en-US" sz="3500" dirty="0"/>
              <a:t>If code resides on server you do not need to worry about how many versions of the file exists if the code or parameters change</a:t>
            </a:r>
            <a:r>
              <a:rPr lang="en-US" sz="3500" dirty="0" smtClean="0"/>
              <a:t>.</a:t>
            </a:r>
          </a:p>
          <a:p>
            <a:pPr marL="457200" lvl="1" indent="0">
              <a:buNone/>
            </a:pPr>
            <a:endParaRPr lang="en-US" sz="2500" dirty="0"/>
          </a:p>
          <a:p>
            <a:pPr marL="457200" lvl="1" indent="0">
              <a:buNone/>
            </a:pPr>
            <a:r>
              <a:rPr lang="en-US" sz="3500" dirty="0" smtClean="0"/>
              <a:t>ADOMD </a:t>
            </a:r>
            <a:r>
              <a:rPr lang="en-US" sz="3500" dirty="0"/>
              <a:t>requires setting up a linked OLAP server to embed MDX queries in stored procedures using OPENQUERY.</a:t>
            </a:r>
          </a:p>
          <a:p>
            <a:pPr marL="0" indent="0">
              <a:buNone/>
            </a:pPr>
            <a:endParaRPr lang="en-US" sz="2500" dirty="0" smtClean="0"/>
          </a:p>
          <a:p>
            <a:r>
              <a:rPr lang="en-US" sz="3800" b="1" dirty="0" smtClean="0">
                <a:solidFill>
                  <a:srgbClr val="8FB03D"/>
                </a:solidFill>
              </a:rPr>
              <a:t>Do not embed SQL in a single cell in Excel.</a:t>
            </a:r>
          </a:p>
          <a:p>
            <a:pPr marL="0" indent="0">
              <a:buNone/>
            </a:pPr>
            <a:endParaRPr lang="en-US" sz="2600" dirty="0" smtClean="0"/>
          </a:p>
          <a:p>
            <a:pPr marL="0" indent="0">
              <a:buNone/>
            </a:pPr>
            <a:r>
              <a:rPr lang="en-US" sz="3500" dirty="0" smtClean="0"/>
              <a:t>	While this can be done it can fail and success is not guaranteed 100% of the time.</a:t>
            </a:r>
          </a:p>
          <a:p>
            <a:pPr marL="0" lvl="1" indent="0">
              <a:buNone/>
            </a:pPr>
            <a:endParaRPr lang="en-US" sz="2500" b="1" dirty="0" smtClean="0">
              <a:solidFill>
                <a:srgbClr val="8FB03D"/>
              </a:solidFill>
            </a:endParaRPr>
          </a:p>
          <a:p>
            <a:r>
              <a:rPr lang="en-US" sz="3800" b="1" dirty="0" smtClean="0">
                <a:solidFill>
                  <a:srgbClr val="8FB03D"/>
                </a:solidFill>
              </a:rPr>
              <a:t>Use DNS-less connections.</a:t>
            </a:r>
          </a:p>
          <a:p>
            <a:pPr marL="0" indent="0">
              <a:buNone/>
            </a:pPr>
            <a:endParaRPr lang="en-US" sz="2500" dirty="0"/>
          </a:p>
          <a:p>
            <a:pPr marL="0" indent="0">
              <a:buNone/>
            </a:pPr>
            <a:r>
              <a:rPr lang="en-US" dirty="0" smtClean="0"/>
              <a:t>	</a:t>
            </a:r>
            <a:r>
              <a:rPr lang="en-US" sz="3500" dirty="0" smtClean="0"/>
              <a:t>Very little overhead and no user setup is involved other than coding.  Generally required files are 	natively installed on computer when deployed or distributed using Group Policies.</a:t>
            </a:r>
          </a:p>
        </p:txBody>
      </p:sp>
      <p:sp>
        <p:nvSpPr>
          <p:cNvPr id="22" name="Slide Number Placeholder 5"/>
          <p:cNvSpPr txBox="1">
            <a:spLocks/>
          </p:cNvSpPr>
          <p:nvPr/>
        </p:nvSpPr>
        <p:spPr>
          <a:xfrm>
            <a:off x="228193" y="6286903"/>
            <a:ext cx="527746" cy="365125"/>
          </a:xfrm>
          <a:prstGeom prst="rect">
            <a:avLst/>
          </a:prstGeom>
        </p:spPr>
        <p:txBody>
          <a:bodyPr vert="horz" lIns="91440" tIns="45720" rIns="91440" bIns="45720" rtlCol="0" anchor="ctr"/>
          <a:lstStyle>
            <a:defPPr>
              <a:defRPr lang="en-US"/>
            </a:defPPr>
            <a:lvl1pPr marL="0" algn="r" defTabSz="457200" rtl="0" eaLnBrk="1" latinLnBrk="0" hangingPunct="1">
              <a:defRPr sz="11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7FD5303-69AD-2E4D-B18B-E5EED0F0A60B}" type="slidenum">
              <a:rPr lang="en-US" smtClean="0"/>
              <a:pPr/>
              <a:t>3</a:t>
            </a:fld>
            <a:r>
              <a:rPr lang="en-US" dirty="0" smtClean="0"/>
              <a:t>  |  </a:t>
            </a:r>
            <a:endParaRPr lang="en-US" dirty="0"/>
          </a:p>
        </p:txBody>
      </p:sp>
      <p:sp>
        <p:nvSpPr>
          <p:cNvPr id="7" name="Footer Placeholder 4"/>
          <p:cNvSpPr>
            <a:spLocks noGrp="1"/>
          </p:cNvSpPr>
          <p:nvPr>
            <p:ph type="ftr" sz="quarter" idx="3"/>
          </p:nvPr>
        </p:nvSpPr>
        <p:spPr>
          <a:xfrm>
            <a:off x="1264249" y="6286903"/>
            <a:ext cx="3764950" cy="365125"/>
          </a:xfrm>
          <a:prstGeom prst="rect">
            <a:avLst/>
          </a:prstGeom>
        </p:spPr>
        <p:txBody>
          <a:bodyPr vert="horz" lIns="91440" tIns="45720" rIns="91440" bIns="45720" rtlCol="0" anchor="ctr"/>
          <a:lstStyle>
            <a:lvl1pPr algn="l">
              <a:defRPr sz="1100">
                <a:solidFill>
                  <a:srgbClr val="FFFFFF"/>
                </a:solidFill>
              </a:defRPr>
            </a:lvl1pPr>
          </a:lstStyle>
          <a:p>
            <a:r>
              <a:rPr lang="en-US" sz="2000" b="1" dirty="0">
                <a:solidFill>
                  <a:schemeClr val="bg1"/>
                </a:solidFill>
                <a:latin typeface="Times New Roman" pitchFamily="18" charset="0"/>
                <a:cs typeface="Times New Roman" pitchFamily="18" charset="0"/>
              </a:rPr>
              <a:t>Recursive Creativity  </a:t>
            </a:r>
            <a:r>
              <a:rPr lang="en-US" sz="2000" b="1" dirty="0" smtClean="0">
                <a:solidFill>
                  <a:schemeClr val="bg1"/>
                </a:solidFill>
                <a:latin typeface="Times New Roman" pitchFamily="18" charset="0"/>
                <a:cs typeface="Times New Roman" pitchFamily="18" charset="0"/>
              </a:rPr>
              <a:t>LLC</a:t>
            </a:r>
            <a:endParaRPr lang="en-US" sz="2000" b="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35204254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a:xfrm>
            <a:off x="457200" y="166253"/>
            <a:ext cx="8229600" cy="820883"/>
          </a:xfrm>
        </p:spPr>
        <p:txBody>
          <a:bodyPr/>
          <a:lstStyle/>
          <a:p>
            <a:pPr algn="ctr"/>
            <a:r>
              <a:rPr lang="en-US" b="1" dirty="0">
                <a:solidFill>
                  <a:srgbClr val="8FB03D"/>
                </a:solidFill>
              </a:rPr>
              <a:t>Excel @ SQL Reporting</a:t>
            </a:r>
            <a:endParaRPr lang="en-US" dirty="0"/>
          </a:p>
        </p:txBody>
      </p:sp>
      <p:sp>
        <p:nvSpPr>
          <p:cNvPr id="19" name="Content Placeholder 18"/>
          <p:cNvSpPr>
            <a:spLocks noGrp="1"/>
          </p:cNvSpPr>
          <p:nvPr>
            <p:ph idx="1"/>
          </p:nvPr>
        </p:nvSpPr>
        <p:spPr>
          <a:xfrm>
            <a:off x="457200" y="1288473"/>
            <a:ext cx="8229600" cy="4644735"/>
          </a:xfrm>
        </p:spPr>
        <p:txBody>
          <a:bodyPr>
            <a:normAutofit fontScale="25000" lnSpcReduction="20000"/>
          </a:bodyPr>
          <a:lstStyle/>
          <a:p>
            <a:pPr marL="0" indent="0" algn="ctr">
              <a:buNone/>
            </a:pPr>
            <a:r>
              <a:rPr lang="en-US" sz="7200" dirty="0" smtClean="0"/>
              <a:t>Elimination of Equation Errors in Excel</a:t>
            </a:r>
          </a:p>
          <a:p>
            <a:pPr marL="0" indent="0" algn="ctr">
              <a:buNone/>
            </a:pPr>
            <a:endParaRPr lang="en-US" sz="7200" dirty="0" smtClean="0"/>
          </a:p>
          <a:p>
            <a:r>
              <a:rPr lang="en-US" sz="7200" b="1" dirty="0" smtClean="0">
                <a:solidFill>
                  <a:srgbClr val="8FB03D"/>
                </a:solidFill>
              </a:rPr>
              <a:t>Use =INDIRECT() to reference SHEET NAMES or NAMED RANGE(S).</a:t>
            </a:r>
          </a:p>
          <a:p>
            <a:pPr marL="457200" lvl="1" indent="0">
              <a:buNone/>
            </a:pPr>
            <a:endParaRPr lang="en-US" sz="6400" dirty="0"/>
          </a:p>
          <a:p>
            <a:pPr marL="457200" lvl="1" indent="0">
              <a:buNone/>
            </a:pPr>
            <a:r>
              <a:rPr lang="en-US" sz="6200" dirty="0" smtClean="0"/>
              <a:t>If you delete all sheets and create them on the fly using code based upon variables that can change (e.g. cost centers), any equations in dashboard with references to those sheets will display errors.  </a:t>
            </a:r>
          </a:p>
          <a:p>
            <a:pPr marL="457200" lvl="1" indent="0">
              <a:buNone/>
            </a:pPr>
            <a:endParaRPr lang="en-US" sz="6400" dirty="0"/>
          </a:p>
          <a:p>
            <a:pPr marL="457200" lvl="1" indent="0">
              <a:buNone/>
            </a:pPr>
            <a:r>
              <a:rPr lang="en-US" sz="6200" dirty="0" smtClean="0"/>
              <a:t>For </a:t>
            </a:r>
            <a:r>
              <a:rPr lang="en-US" sz="6200" dirty="0"/>
              <a:t>example, =#</a:t>
            </a:r>
            <a:r>
              <a:rPr lang="en-US" sz="6200" dirty="0" smtClean="0"/>
              <a:t>REF!A1 is what is displayed when an equation referencing a sheet gets deleted.  If you recreate deleted sheet you need to recreate the equation.</a:t>
            </a:r>
            <a:endParaRPr lang="en-US" sz="6200" dirty="0"/>
          </a:p>
          <a:p>
            <a:pPr marL="457200" lvl="1" indent="0">
              <a:buNone/>
            </a:pPr>
            <a:endParaRPr lang="en-US" sz="6400" dirty="0"/>
          </a:p>
          <a:p>
            <a:pPr marL="457200" lvl="1" indent="0">
              <a:buNone/>
            </a:pPr>
            <a:r>
              <a:rPr lang="en-US" sz="6200" dirty="0" smtClean="0"/>
              <a:t>In one of the dashboard examples provided with this presentation, one column has sheet names that have hyperlinks and the second column has equations counting items on the sheet.  The equations are as follows:</a:t>
            </a:r>
          </a:p>
          <a:p>
            <a:pPr marL="457200" lvl="1" indent="0">
              <a:buNone/>
            </a:pPr>
            <a:endParaRPr lang="en-US" sz="6400" dirty="0"/>
          </a:p>
          <a:p>
            <a:pPr marL="457200" lvl="1" indent="0">
              <a:buNone/>
            </a:pPr>
            <a:r>
              <a:rPr lang="pt-BR" sz="6400" dirty="0"/>
              <a:t>=</a:t>
            </a:r>
            <a:r>
              <a:rPr lang="pt-BR" sz="6400" dirty="0" smtClean="0"/>
              <a:t>HYPERLINK() displays “A"</a:t>
            </a:r>
            <a:endParaRPr lang="pt-BR" sz="6400" dirty="0"/>
          </a:p>
          <a:p>
            <a:pPr marL="457200" lvl="1" indent="0">
              <a:buNone/>
            </a:pPr>
            <a:r>
              <a:rPr lang="en-US" sz="6400" dirty="0"/>
              <a:t>=IF($B9="","",COUNTA(INDIRECT("'"&amp;$B9&amp;"'"&amp;"!A$3:A$1000000")))</a:t>
            </a:r>
            <a:endParaRPr lang="pt-BR" sz="6400" dirty="0" smtClean="0"/>
          </a:p>
          <a:p>
            <a:pPr marL="457200" lvl="1" indent="0">
              <a:buNone/>
            </a:pPr>
            <a:endParaRPr lang="pt-BR" sz="6400" dirty="0"/>
          </a:p>
          <a:p>
            <a:pPr marL="457200" lvl="1" indent="0">
              <a:buNone/>
            </a:pPr>
            <a:r>
              <a:rPr lang="pt-BR" sz="6400" dirty="0" smtClean="0"/>
              <a:t>The above equation references cell B9.  The contents of cell B9 is Sheet 2 (“A”).</a:t>
            </a:r>
            <a:endParaRPr lang="en-US" sz="6400" dirty="0" smtClean="0"/>
          </a:p>
        </p:txBody>
      </p:sp>
      <p:sp>
        <p:nvSpPr>
          <p:cNvPr id="22" name="Slide Number Placeholder 5"/>
          <p:cNvSpPr txBox="1">
            <a:spLocks/>
          </p:cNvSpPr>
          <p:nvPr/>
        </p:nvSpPr>
        <p:spPr>
          <a:xfrm>
            <a:off x="228193" y="6286903"/>
            <a:ext cx="527746" cy="365125"/>
          </a:xfrm>
          <a:prstGeom prst="rect">
            <a:avLst/>
          </a:prstGeom>
        </p:spPr>
        <p:txBody>
          <a:bodyPr vert="horz" lIns="91440" tIns="45720" rIns="91440" bIns="45720" rtlCol="0" anchor="ctr"/>
          <a:lstStyle>
            <a:defPPr>
              <a:defRPr lang="en-US"/>
            </a:defPPr>
            <a:lvl1pPr marL="0" algn="r" defTabSz="457200" rtl="0" eaLnBrk="1" latinLnBrk="0" hangingPunct="1">
              <a:defRPr sz="11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7FD5303-69AD-2E4D-B18B-E5EED0F0A60B}" type="slidenum">
              <a:rPr lang="en-US" smtClean="0"/>
              <a:pPr/>
              <a:t>4</a:t>
            </a:fld>
            <a:r>
              <a:rPr lang="en-US" dirty="0" smtClean="0"/>
              <a:t>  |  </a:t>
            </a:r>
            <a:endParaRPr lang="en-US" dirty="0"/>
          </a:p>
        </p:txBody>
      </p:sp>
      <p:sp>
        <p:nvSpPr>
          <p:cNvPr id="7" name="Footer Placeholder 4"/>
          <p:cNvSpPr>
            <a:spLocks noGrp="1"/>
          </p:cNvSpPr>
          <p:nvPr>
            <p:ph type="ftr" sz="quarter" idx="3"/>
          </p:nvPr>
        </p:nvSpPr>
        <p:spPr>
          <a:xfrm>
            <a:off x="1264249" y="6286903"/>
            <a:ext cx="3764950" cy="365125"/>
          </a:xfrm>
          <a:prstGeom prst="rect">
            <a:avLst/>
          </a:prstGeom>
        </p:spPr>
        <p:txBody>
          <a:bodyPr vert="horz" lIns="91440" tIns="45720" rIns="91440" bIns="45720" rtlCol="0" anchor="ctr"/>
          <a:lstStyle>
            <a:lvl1pPr algn="l">
              <a:defRPr sz="1100">
                <a:solidFill>
                  <a:srgbClr val="FFFFFF"/>
                </a:solidFill>
              </a:defRPr>
            </a:lvl1pPr>
          </a:lstStyle>
          <a:p>
            <a:r>
              <a:rPr lang="en-US" sz="2000" b="1" dirty="0">
                <a:solidFill>
                  <a:schemeClr val="bg1"/>
                </a:solidFill>
                <a:latin typeface="Times New Roman" pitchFamily="18" charset="0"/>
                <a:cs typeface="Times New Roman" pitchFamily="18" charset="0"/>
              </a:rPr>
              <a:t>Recursive Creativity  </a:t>
            </a:r>
            <a:r>
              <a:rPr lang="en-US" sz="2000" b="1" dirty="0" smtClean="0">
                <a:solidFill>
                  <a:schemeClr val="bg1"/>
                </a:solidFill>
                <a:latin typeface="Times New Roman" pitchFamily="18" charset="0"/>
                <a:cs typeface="Times New Roman" pitchFamily="18" charset="0"/>
              </a:rPr>
              <a:t>LLC</a:t>
            </a:r>
            <a:endParaRPr lang="en-US" sz="2000" b="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11660584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pPr algn="ctr"/>
            <a:r>
              <a:rPr lang="en-US" b="1" dirty="0">
                <a:solidFill>
                  <a:srgbClr val="8FB03D"/>
                </a:solidFill>
              </a:rPr>
              <a:t>Excel @ SQL Reporting</a:t>
            </a:r>
            <a:endParaRPr lang="en-US" dirty="0"/>
          </a:p>
        </p:txBody>
      </p:sp>
      <p:sp>
        <p:nvSpPr>
          <p:cNvPr id="19" name="Content Placeholder 18"/>
          <p:cNvSpPr>
            <a:spLocks noGrp="1"/>
          </p:cNvSpPr>
          <p:nvPr>
            <p:ph idx="1"/>
          </p:nvPr>
        </p:nvSpPr>
        <p:spPr>
          <a:xfrm>
            <a:off x="457200" y="1298864"/>
            <a:ext cx="8229600" cy="2389909"/>
          </a:xfrm>
        </p:spPr>
        <p:txBody>
          <a:bodyPr>
            <a:normAutofit fontScale="25000" lnSpcReduction="20000"/>
          </a:bodyPr>
          <a:lstStyle/>
          <a:p>
            <a:pPr marL="0" indent="0" algn="ctr">
              <a:buNone/>
            </a:pPr>
            <a:r>
              <a:rPr lang="en-US" sz="7200" dirty="0" smtClean="0"/>
              <a:t>Elimination of Equation Errors in Excel</a:t>
            </a:r>
          </a:p>
          <a:p>
            <a:pPr marL="0" indent="0" algn="ctr">
              <a:buNone/>
            </a:pPr>
            <a:r>
              <a:rPr lang="en-US" sz="4800" dirty="0" smtClean="0"/>
              <a:t>(continued)</a:t>
            </a:r>
          </a:p>
          <a:p>
            <a:pPr marL="0" indent="0" algn="ctr">
              <a:buNone/>
            </a:pPr>
            <a:endParaRPr lang="en-US" sz="4000" dirty="0" smtClean="0"/>
          </a:p>
          <a:p>
            <a:pPr marL="0" indent="0" algn="ctr">
              <a:buNone/>
            </a:pPr>
            <a:endParaRPr lang="en-US" sz="1300" dirty="0" smtClean="0"/>
          </a:p>
          <a:p>
            <a:r>
              <a:rPr lang="en-US" sz="7200" b="1" dirty="0">
                <a:solidFill>
                  <a:srgbClr val="8FB03D"/>
                </a:solidFill>
              </a:rPr>
              <a:t>Use =INDIRECT() to reference NAMED RANGES</a:t>
            </a:r>
            <a:r>
              <a:rPr lang="en-US" sz="7200" b="1" dirty="0" smtClean="0">
                <a:solidFill>
                  <a:srgbClr val="8FB03D"/>
                </a:solidFill>
              </a:rPr>
              <a:t>.</a:t>
            </a:r>
          </a:p>
          <a:p>
            <a:pPr marL="457200" lvl="1" indent="0">
              <a:buNone/>
            </a:pPr>
            <a:endParaRPr lang="en-US" sz="4000" dirty="0" smtClean="0"/>
          </a:p>
          <a:p>
            <a:pPr marL="457200" lvl="1" indent="0">
              <a:buNone/>
            </a:pPr>
            <a:r>
              <a:rPr lang="en-US" sz="6400" dirty="0" smtClean="0"/>
              <a:t>If </a:t>
            </a:r>
            <a:r>
              <a:rPr lang="en-US" sz="6400" dirty="0"/>
              <a:t>you delete all sheets and create them on the fly using code based upon variables that can change (e.g. cost centers) any </a:t>
            </a:r>
            <a:r>
              <a:rPr lang="en-US" sz="6400" dirty="0" smtClean="0"/>
              <a:t>NAMED RANGES </a:t>
            </a:r>
            <a:r>
              <a:rPr lang="en-US" sz="6400" dirty="0"/>
              <a:t>on </a:t>
            </a:r>
            <a:r>
              <a:rPr lang="en-US" sz="6400" dirty="0" smtClean="0"/>
              <a:t>those sheets will be deleted and subsequently any equations referencing those NAMED RANGES will  </a:t>
            </a:r>
            <a:r>
              <a:rPr lang="en-US" sz="6400" dirty="0"/>
              <a:t>display errors.  </a:t>
            </a:r>
          </a:p>
          <a:p>
            <a:pPr marL="457200" lvl="1" indent="0">
              <a:buNone/>
            </a:pPr>
            <a:endParaRPr lang="en-US" sz="6400" dirty="0"/>
          </a:p>
          <a:p>
            <a:pPr marL="457200" lvl="1" indent="0">
              <a:buNone/>
            </a:pPr>
            <a:endParaRPr lang="en-US" sz="6400" dirty="0"/>
          </a:p>
        </p:txBody>
      </p:sp>
      <p:sp>
        <p:nvSpPr>
          <p:cNvPr id="22" name="Slide Number Placeholder 5"/>
          <p:cNvSpPr txBox="1">
            <a:spLocks/>
          </p:cNvSpPr>
          <p:nvPr/>
        </p:nvSpPr>
        <p:spPr>
          <a:xfrm>
            <a:off x="228193" y="6286903"/>
            <a:ext cx="527746" cy="365125"/>
          </a:xfrm>
          <a:prstGeom prst="rect">
            <a:avLst/>
          </a:prstGeom>
        </p:spPr>
        <p:txBody>
          <a:bodyPr vert="horz" lIns="91440" tIns="45720" rIns="91440" bIns="45720" rtlCol="0" anchor="ctr"/>
          <a:lstStyle>
            <a:defPPr>
              <a:defRPr lang="en-US"/>
            </a:defPPr>
            <a:lvl1pPr marL="0" algn="r" defTabSz="457200" rtl="0" eaLnBrk="1" latinLnBrk="0" hangingPunct="1">
              <a:defRPr sz="11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7FD5303-69AD-2E4D-B18B-E5EED0F0A60B}" type="slidenum">
              <a:rPr lang="en-US" smtClean="0"/>
              <a:pPr/>
              <a:t>5</a:t>
            </a:fld>
            <a:r>
              <a:rPr lang="en-US" dirty="0" smtClean="0"/>
              <a:t>  |  </a:t>
            </a:r>
            <a:endParaRPr lang="en-US" dirty="0"/>
          </a:p>
        </p:txBody>
      </p:sp>
      <p:sp>
        <p:nvSpPr>
          <p:cNvPr id="7" name="Footer Placeholder 4"/>
          <p:cNvSpPr>
            <a:spLocks noGrp="1"/>
          </p:cNvSpPr>
          <p:nvPr>
            <p:ph type="ftr" sz="quarter" idx="3"/>
          </p:nvPr>
        </p:nvSpPr>
        <p:spPr>
          <a:xfrm>
            <a:off x="1264249" y="6286903"/>
            <a:ext cx="3764950" cy="365125"/>
          </a:xfrm>
          <a:prstGeom prst="rect">
            <a:avLst/>
          </a:prstGeom>
        </p:spPr>
        <p:txBody>
          <a:bodyPr vert="horz" lIns="91440" tIns="45720" rIns="91440" bIns="45720" rtlCol="0" anchor="ctr"/>
          <a:lstStyle>
            <a:lvl1pPr algn="l">
              <a:defRPr sz="1100">
                <a:solidFill>
                  <a:srgbClr val="FFFFFF"/>
                </a:solidFill>
              </a:defRPr>
            </a:lvl1pPr>
          </a:lstStyle>
          <a:p>
            <a:r>
              <a:rPr lang="en-US" sz="2000" b="1" dirty="0">
                <a:solidFill>
                  <a:schemeClr val="bg1"/>
                </a:solidFill>
                <a:latin typeface="Times New Roman" pitchFamily="18" charset="0"/>
                <a:cs typeface="Times New Roman" pitchFamily="18" charset="0"/>
              </a:rPr>
              <a:t>Recursive Creativity  </a:t>
            </a:r>
            <a:r>
              <a:rPr lang="en-US" sz="2000" b="1" dirty="0" smtClean="0">
                <a:solidFill>
                  <a:schemeClr val="bg1"/>
                </a:solidFill>
                <a:latin typeface="Times New Roman" pitchFamily="18" charset="0"/>
                <a:cs typeface="Times New Roman" pitchFamily="18" charset="0"/>
              </a:rPr>
              <a:t>LLC</a:t>
            </a:r>
            <a:endParaRPr lang="en-US" sz="2000" b="1" dirty="0">
              <a:solidFill>
                <a:schemeClr val="bg1"/>
              </a:solidFill>
              <a:latin typeface="Times New Roman" pitchFamily="18" charset="0"/>
              <a:cs typeface="Times New Roman" pitchFamily="18" charset="0"/>
            </a:endParaRPr>
          </a:p>
        </p:txBody>
      </p:sp>
      <p:sp>
        <p:nvSpPr>
          <p:cNvPr id="3" name="TextBox 2"/>
          <p:cNvSpPr txBox="1"/>
          <p:nvPr/>
        </p:nvSpPr>
        <p:spPr>
          <a:xfrm>
            <a:off x="5299351" y="3537239"/>
            <a:ext cx="3460186" cy="2381249"/>
          </a:xfrm>
          <a:prstGeom prst="rect">
            <a:avLst/>
          </a:prstGeom>
          <a:noFill/>
        </p:spPr>
        <p:txBody>
          <a:bodyPr wrap="square" rtlCol="0">
            <a:normAutofit fontScale="92500" lnSpcReduction="10000"/>
          </a:bodyPr>
          <a:lstStyle/>
          <a:p>
            <a:r>
              <a:rPr lang="en-US" sz="1600" dirty="0" smtClean="0">
                <a:solidFill>
                  <a:srgbClr val="11355F"/>
                </a:solidFill>
              </a:rPr>
              <a:t>The Define Name window </a:t>
            </a:r>
            <a:r>
              <a:rPr lang="en-US" sz="1600" dirty="0">
                <a:solidFill>
                  <a:srgbClr val="11355F"/>
                </a:solidFill>
              </a:rPr>
              <a:t>shows a named range, List_Test, which resides on Sheet8.  If Sheet8 is deleted, the Refers to: equation </a:t>
            </a:r>
            <a:r>
              <a:rPr lang="en-US" sz="1600" dirty="0" smtClean="0">
                <a:solidFill>
                  <a:srgbClr val="11355F"/>
                </a:solidFill>
              </a:rPr>
              <a:t>becomes:</a:t>
            </a:r>
          </a:p>
          <a:p>
            <a:endParaRPr lang="en-US" sz="1600" dirty="0">
              <a:solidFill>
                <a:srgbClr val="11355F"/>
              </a:solidFill>
            </a:endParaRPr>
          </a:p>
          <a:p>
            <a:r>
              <a:rPr lang="en-US" sz="1600" dirty="0" smtClean="0">
                <a:solidFill>
                  <a:srgbClr val="11355F"/>
                </a:solidFill>
              </a:rPr>
              <a:t>=#</a:t>
            </a:r>
            <a:r>
              <a:rPr lang="en-US" sz="1600" dirty="0">
                <a:solidFill>
                  <a:srgbClr val="11355F"/>
                </a:solidFill>
              </a:rPr>
              <a:t>REF</a:t>
            </a:r>
            <a:r>
              <a:rPr lang="en-US" sz="1600" dirty="0" smtClean="0">
                <a:solidFill>
                  <a:srgbClr val="11355F"/>
                </a:solidFill>
              </a:rPr>
              <a:t>!$D$4:$D$10 </a:t>
            </a:r>
          </a:p>
          <a:p>
            <a:endParaRPr lang="en-US" sz="1600" dirty="0">
              <a:solidFill>
                <a:srgbClr val="11355F"/>
              </a:solidFill>
            </a:endParaRPr>
          </a:p>
          <a:p>
            <a:r>
              <a:rPr lang="en-US" sz="1600" dirty="0" smtClean="0">
                <a:solidFill>
                  <a:srgbClr val="11355F"/>
                </a:solidFill>
              </a:rPr>
              <a:t>Any equations (e.g. =VLOOKUP()) or features such as data validation that reference this named range will produce errors.</a:t>
            </a:r>
            <a:endParaRPr lang="en-US" sz="1600" dirty="0">
              <a:solidFill>
                <a:srgbClr val="11355F"/>
              </a:solidFill>
            </a:endParaRPr>
          </a:p>
        </p:txBody>
      </p:sp>
      <p:pic>
        <p:nvPicPr>
          <p:cNvPr id="103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9175" y="3537238"/>
            <a:ext cx="3905250" cy="2381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4370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pPr algn="ctr"/>
            <a:r>
              <a:rPr lang="en-US" b="1" dirty="0">
                <a:solidFill>
                  <a:srgbClr val="8FB03D"/>
                </a:solidFill>
              </a:rPr>
              <a:t>Excel @ SQL Reporting</a:t>
            </a:r>
            <a:endParaRPr lang="en-US" dirty="0"/>
          </a:p>
        </p:txBody>
      </p:sp>
      <p:sp>
        <p:nvSpPr>
          <p:cNvPr id="19" name="Content Placeholder 18"/>
          <p:cNvSpPr>
            <a:spLocks noGrp="1"/>
          </p:cNvSpPr>
          <p:nvPr>
            <p:ph idx="1"/>
          </p:nvPr>
        </p:nvSpPr>
        <p:spPr>
          <a:xfrm>
            <a:off x="457200" y="1319645"/>
            <a:ext cx="8229600" cy="987137"/>
          </a:xfrm>
        </p:spPr>
        <p:txBody>
          <a:bodyPr>
            <a:normAutofit fontScale="25000" lnSpcReduction="20000"/>
          </a:bodyPr>
          <a:lstStyle/>
          <a:p>
            <a:pPr marL="0" indent="0" algn="ctr">
              <a:buNone/>
            </a:pPr>
            <a:r>
              <a:rPr lang="en-US" sz="7200" dirty="0" smtClean="0"/>
              <a:t>Elimination of Equation Errors in Excel</a:t>
            </a:r>
          </a:p>
          <a:p>
            <a:pPr marL="0" indent="0" algn="ctr">
              <a:buNone/>
            </a:pPr>
            <a:r>
              <a:rPr lang="en-US" sz="4000" dirty="0" smtClean="0"/>
              <a:t>(continued)</a:t>
            </a:r>
          </a:p>
          <a:p>
            <a:pPr marL="0" indent="0" algn="ctr">
              <a:buNone/>
            </a:pPr>
            <a:endParaRPr lang="en-US" sz="4000" dirty="0" smtClean="0"/>
          </a:p>
          <a:p>
            <a:pPr marL="0" indent="0" algn="ctr">
              <a:buNone/>
            </a:pPr>
            <a:endParaRPr lang="en-US" sz="1300" dirty="0" smtClean="0"/>
          </a:p>
          <a:p>
            <a:r>
              <a:rPr lang="en-US" sz="7200" b="1" dirty="0">
                <a:solidFill>
                  <a:srgbClr val="8FB03D"/>
                </a:solidFill>
              </a:rPr>
              <a:t>Use =INDIRECT() to reference NAMED RANGES</a:t>
            </a:r>
            <a:r>
              <a:rPr lang="en-US" sz="7200" b="1" dirty="0" smtClean="0">
                <a:solidFill>
                  <a:srgbClr val="8FB03D"/>
                </a:solidFill>
              </a:rPr>
              <a:t>. </a:t>
            </a:r>
            <a:r>
              <a:rPr lang="en-US" sz="4000" dirty="0"/>
              <a:t>(continued)</a:t>
            </a:r>
          </a:p>
          <a:p>
            <a:pPr marL="0" indent="0">
              <a:buNone/>
            </a:pPr>
            <a:endParaRPr lang="en-US" sz="4000" dirty="0" smtClean="0"/>
          </a:p>
          <a:p>
            <a:pPr marL="457200" lvl="1" indent="0">
              <a:buNone/>
            </a:pPr>
            <a:endParaRPr lang="en-US" sz="6400" dirty="0"/>
          </a:p>
          <a:p>
            <a:pPr marL="457200" lvl="1" indent="0">
              <a:buNone/>
            </a:pPr>
            <a:endParaRPr lang="en-US" sz="6400" dirty="0"/>
          </a:p>
        </p:txBody>
      </p:sp>
      <p:sp>
        <p:nvSpPr>
          <p:cNvPr id="22" name="Slide Number Placeholder 5"/>
          <p:cNvSpPr txBox="1">
            <a:spLocks/>
          </p:cNvSpPr>
          <p:nvPr/>
        </p:nvSpPr>
        <p:spPr>
          <a:xfrm>
            <a:off x="228193" y="6286903"/>
            <a:ext cx="527746" cy="365125"/>
          </a:xfrm>
          <a:prstGeom prst="rect">
            <a:avLst/>
          </a:prstGeom>
        </p:spPr>
        <p:txBody>
          <a:bodyPr vert="horz" lIns="91440" tIns="45720" rIns="91440" bIns="45720" rtlCol="0" anchor="ctr"/>
          <a:lstStyle>
            <a:defPPr>
              <a:defRPr lang="en-US"/>
            </a:defPPr>
            <a:lvl1pPr marL="0" algn="r" defTabSz="457200" rtl="0" eaLnBrk="1" latinLnBrk="0" hangingPunct="1">
              <a:defRPr sz="11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7FD5303-69AD-2E4D-B18B-E5EED0F0A60B}" type="slidenum">
              <a:rPr lang="en-US" smtClean="0"/>
              <a:pPr/>
              <a:t>6</a:t>
            </a:fld>
            <a:r>
              <a:rPr lang="en-US" dirty="0" smtClean="0"/>
              <a:t>  |  </a:t>
            </a:r>
            <a:endParaRPr lang="en-US" dirty="0"/>
          </a:p>
        </p:txBody>
      </p:sp>
      <p:sp>
        <p:nvSpPr>
          <p:cNvPr id="7" name="Footer Placeholder 4"/>
          <p:cNvSpPr>
            <a:spLocks noGrp="1"/>
          </p:cNvSpPr>
          <p:nvPr>
            <p:ph type="ftr" sz="quarter" idx="3"/>
          </p:nvPr>
        </p:nvSpPr>
        <p:spPr>
          <a:xfrm>
            <a:off x="1264249" y="6286903"/>
            <a:ext cx="3764950" cy="365125"/>
          </a:xfrm>
          <a:prstGeom prst="rect">
            <a:avLst/>
          </a:prstGeom>
        </p:spPr>
        <p:txBody>
          <a:bodyPr vert="horz" lIns="91440" tIns="45720" rIns="91440" bIns="45720" rtlCol="0" anchor="ctr"/>
          <a:lstStyle>
            <a:lvl1pPr algn="l">
              <a:defRPr sz="1100">
                <a:solidFill>
                  <a:srgbClr val="FFFFFF"/>
                </a:solidFill>
              </a:defRPr>
            </a:lvl1pPr>
          </a:lstStyle>
          <a:p>
            <a:r>
              <a:rPr lang="en-US" sz="2000" b="1" dirty="0">
                <a:solidFill>
                  <a:schemeClr val="bg1"/>
                </a:solidFill>
                <a:latin typeface="Times New Roman" pitchFamily="18" charset="0"/>
                <a:cs typeface="Times New Roman" pitchFamily="18" charset="0"/>
              </a:rPr>
              <a:t>Recursive Creativity  </a:t>
            </a:r>
            <a:r>
              <a:rPr lang="en-US" sz="2000" b="1" dirty="0" smtClean="0">
                <a:solidFill>
                  <a:schemeClr val="bg1"/>
                </a:solidFill>
                <a:latin typeface="Times New Roman" pitchFamily="18" charset="0"/>
                <a:cs typeface="Times New Roman" pitchFamily="18" charset="0"/>
              </a:rPr>
              <a:t>LLC</a:t>
            </a:r>
            <a:endParaRPr lang="en-US" sz="2000" b="1" dirty="0">
              <a:solidFill>
                <a:schemeClr val="bg1"/>
              </a:solidFill>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9205" y="4119995"/>
            <a:ext cx="1257300" cy="148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909205" y="2306782"/>
            <a:ext cx="7995803" cy="1340427"/>
          </a:xfrm>
          <a:prstGeom prst="rect">
            <a:avLst/>
          </a:prstGeom>
          <a:noFill/>
        </p:spPr>
        <p:txBody>
          <a:bodyPr wrap="square" rtlCol="0">
            <a:normAutofit/>
          </a:bodyPr>
          <a:lstStyle/>
          <a:p>
            <a:r>
              <a:rPr lang="en-US" sz="1600" dirty="0" smtClean="0">
                <a:solidFill>
                  <a:srgbClr val="11355F"/>
                </a:solidFill>
              </a:rPr>
              <a:t>The named range, List_Test, is displayed in Example 1 below.</a:t>
            </a:r>
          </a:p>
          <a:p>
            <a:endParaRPr lang="en-US" sz="1200" dirty="0">
              <a:solidFill>
                <a:srgbClr val="11355F"/>
              </a:solidFill>
            </a:endParaRPr>
          </a:p>
          <a:p>
            <a:r>
              <a:rPr lang="en-US" sz="1600" dirty="0" smtClean="0">
                <a:solidFill>
                  <a:srgbClr val="11355F"/>
                </a:solidFill>
              </a:rPr>
              <a:t>The </a:t>
            </a:r>
            <a:r>
              <a:rPr lang="en-US" sz="1600" dirty="0">
                <a:solidFill>
                  <a:srgbClr val="11355F"/>
                </a:solidFill>
              </a:rPr>
              <a:t>equation, =</a:t>
            </a:r>
            <a:r>
              <a:rPr lang="en-US" sz="1600" dirty="0" smtClean="0">
                <a:solidFill>
                  <a:srgbClr val="11355F"/>
                </a:solidFill>
              </a:rPr>
              <a:t>VLOOKUP(1,List_Test,1), returns a value of A.  However, if Sheet8 is deleted.  The equation displays #REF!.  The equation for the named range, List_Test also displays an error and cells </a:t>
            </a:r>
            <a:r>
              <a:rPr lang="en-US" sz="1600" dirty="0">
                <a:solidFill>
                  <a:srgbClr val="11355F"/>
                </a:solidFill>
              </a:rPr>
              <a:t>referencing </a:t>
            </a:r>
            <a:r>
              <a:rPr lang="en-US" sz="1600" dirty="0" smtClean="0">
                <a:solidFill>
                  <a:srgbClr val="11355F"/>
                </a:solidFill>
              </a:rPr>
              <a:t>List_Test will display #REF.</a:t>
            </a:r>
            <a:endParaRPr lang="en-US" sz="1600" dirty="0">
              <a:solidFill>
                <a:srgbClr val="11355F"/>
              </a:solidFill>
            </a:endParaRPr>
          </a:p>
          <a:p>
            <a:endParaRPr lang="en-US" sz="1600" dirty="0">
              <a:solidFill>
                <a:srgbClr val="11355F"/>
              </a:solidFill>
            </a:endParaRPr>
          </a:p>
        </p:txBody>
      </p:sp>
      <p:sp>
        <p:nvSpPr>
          <p:cNvPr id="2" name="TextBox 1"/>
          <p:cNvSpPr txBox="1"/>
          <p:nvPr/>
        </p:nvSpPr>
        <p:spPr>
          <a:xfrm>
            <a:off x="1160339" y="5683826"/>
            <a:ext cx="787395" cy="246221"/>
          </a:xfrm>
          <a:prstGeom prst="rect">
            <a:avLst/>
          </a:prstGeom>
          <a:noFill/>
        </p:spPr>
        <p:txBody>
          <a:bodyPr wrap="none" rtlCol="0">
            <a:spAutoFit/>
          </a:bodyPr>
          <a:lstStyle/>
          <a:p>
            <a:r>
              <a:rPr lang="en-US" sz="1000" dirty="0" smtClean="0"/>
              <a:t>Example 1</a:t>
            </a:r>
            <a:endParaRPr lang="en-US" sz="1000" dirty="0"/>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48" y="3647210"/>
            <a:ext cx="3743854" cy="2282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70617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pPr algn="ctr"/>
            <a:r>
              <a:rPr lang="en-US" b="1" dirty="0">
                <a:solidFill>
                  <a:srgbClr val="8FB03D"/>
                </a:solidFill>
              </a:rPr>
              <a:t>Excel @ SQL Reporting</a:t>
            </a:r>
            <a:endParaRPr lang="en-US" dirty="0"/>
          </a:p>
        </p:txBody>
      </p:sp>
      <p:sp>
        <p:nvSpPr>
          <p:cNvPr id="19" name="Content Placeholder 18"/>
          <p:cNvSpPr>
            <a:spLocks noGrp="1"/>
          </p:cNvSpPr>
          <p:nvPr>
            <p:ph idx="1"/>
          </p:nvPr>
        </p:nvSpPr>
        <p:spPr>
          <a:xfrm>
            <a:off x="457200" y="1278080"/>
            <a:ext cx="8229600" cy="1049482"/>
          </a:xfrm>
        </p:spPr>
        <p:txBody>
          <a:bodyPr>
            <a:normAutofit fontScale="25000" lnSpcReduction="20000"/>
          </a:bodyPr>
          <a:lstStyle/>
          <a:p>
            <a:pPr marL="0" indent="0" algn="ctr">
              <a:buNone/>
            </a:pPr>
            <a:r>
              <a:rPr lang="en-US" sz="7200" dirty="0" smtClean="0"/>
              <a:t>Elimination of Equation Errors in Excel</a:t>
            </a:r>
          </a:p>
          <a:p>
            <a:pPr marL="0" indent="0" algn="ctr">
              <a:buNone/>
            </a:pPr>
            <a:r>
              <a:rPr lang="en-US" sz="4000" dirty="0" smtClean="0"/>
              <a:t>(continued)</a:t>
            </a:r>
          </a:p>
          <a:p>
            <a:pPr marL="0" indent="0" algn="ctr">
              <a:buNone/>
            </a:pPr>
            <a:endParaRPr lang="en-US" sz="4000" dirty="0" smtClean="0"/>
          </a:p>
          <a:p>
            <a:pPr marL="0" indent="0" algn="ctr">
              <a:buNone/>
            </a:pPr>
            <a:endParaRPr lang="en-US" sz="1300" dirty="0" smtClean="0"/>
          </a:p>
          <a:p>
            <a:r>
              <a:rPr lang="en-US" sz="7200" b="1" dirty="0">
                <a:solidFill>
                  <a:srgbClr val="8FB03D"/>
                </a:solidFill>
              </a:rPr>
              <a:t>Use =INDIRECT() to reference NAMED RANGES</a:t>
            </a:r>
            <a:r>
              <a:rPr lang="en-US" sz="7200" b="1" dirty="0" smtClean="0">
                <a:solidFill>
                  <a:srgbClr val="8FB03D"/>
                </a:solidFill>
              </a:rPr>
              <a:t>. </a:t>
            </a:r>
            <a:r>
              <a:rPr lang="en-US" sz="4000" dirty="0"/>
              <a:t>(continued)</a:t>
            </a:r>
          </a:p>
          <a:p>
            <a:pPr marL="0" indent="0">
              <a:buNone/>
            </a:pPr>
            <a:endParaRPr lang="en-US" sz="4000" dirty="0" smtClean="0"/>
          </a:p>
          <a:p>
            <a:pPr marL="457200" lvl="1" indent="0">
              <a:buNone/>
            </a:pPr>
            <a:endParaRPr lang="en-US" sz="6400" dirty="0"/>
          </a:p>
          <a:p>
            <a:pPr marL="457200" lvl="1" indent="0">
              <a:buNone/>
            </a:pPr>
            <a:endParaRPr lang="en-US" sz="6400" dirty="0"/>
          </a:p>
        </p:txBody>
      </p:sp>
      <p:sp>
        <p:nvSpPr>
          <p:cNvPr id="22" name="Slide Number Placeholder 5"/>
          <p:cNvSpPr txBox="1">
            <a:spLocks/>
          </p:cNvSpPr>
          <p:nvPr/>
        </p:nvSpPr>
        <p:spPr>
          <a:xfrm>
            <a:off x="228193" y="6286903"/>
            <a:ext cx="527746" cy="365125"/>
          </a:xfrm>
          <a:prstGeom prst="rect">
            <a:avLst/>
          </a:prstGeom>
        </p:spPr>
        <p:txBody>
          <a:bodyPr vert="horz" lIns="91440" tIns="45720" rIns="91440" bIns="45720" rtlCol="0" anchor="ctr"/>
          <a:lstStyle>
            <a:defPPr>
              <a:defRPr lang="en-US"/>
            </a:defPPr>
            <a:lvl1pPr marL="0" algn="r" defTabSz="457200" rtl="0" eaLnBrk="1" latinLnBrk="0" hangingPunct="1">
              <a:defRPr sz="11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7FD5303-69AD-2E4D-B18B-E5EED0F0A60B}" type="slidenum">
              <a:rPr lang="en-US" smtClean="0"/>
              <a:pPr/>
              <a:t>7</a:t>
            </a:fld>
            <a:r>
              <a:rPr lang="en-US" dirty="0" smtClean="0"/>
              <a:t>  |  </a:t>
            </a:r>
            <a:endParaRPr lang="en-US" dirty="0"/>
          </a:p>
        </p:txBody>
      </p:sp>
      <p:sp>
        <p:nvSpPr>
          <p:cNvPr id="7" name="Footer Placeholder 4"/>
          <p:cNvSpPr>
            <a:spLocks noGrp="1"/>
          </p:cNvSpPr>
          <p:nvPr>
            <p:ph type="ftr" sz="quarter" idx="3"/>
          </p:nvPr>
        </p:nvSpPr>
        <p:spPr>
          <a:xfrm>
            <a:off x="1264249" y="6286903"/>
            <a:ext cx="3764950" cy="365125"/>
          </a:xfrm>
          <a:prstGeom prst="rect">
            <a:avLst/>
          </a:prstGeom>
        </p:spPr>
        <p:txBody>
          <a:bodyPr vert="horz" lIns="91440" tIns="45720" rIns="91440" bIns="45720" rtlCol="0" anchor="ctr"/>
          <a:lstStyle>
            <a:lvl1pPr algn="l">
              <a:defRPr sz="1100">
                <a:solidFill>
                  <a:srgbClr val="FFFFFF"/>
                </a:solidFill>
              </a:defRPr>
            </a:lvl1pPr>
          </a:lstStyle>
          <a:p>
            <a:r>
              <a:rPr lang="en-US" sz="2000" b="1" dirty="0">
                <a:solidFill>
                  <a:schemeClr val="bg1"/>
                </a:solidFill>
                <a:latin typeface="Times New Roman" pitchFamily="18" charset="0"/>
                <a:cs typeface="Times New Roman" pitchFamily="18" charset="0"/>
              </a:rPr>
              <a:t>Recursive Creativity  </a:t>
            </a:r>
            <a:r>
              <a:rPr lang="en-US" sz="2000" b="1" dirty="0" smtClean="0">
                <a:solidFill>
                  <a:schemeClr val="bg1"/>
                </a:solidFill>
                <a:latin typeface="Times New Roman" pitchFamily="18" charset="0"/>
                <a:cs typeface="Times New Roman" pitchFamily="18" charset="0"/>
              </a:rPr>
              <a:t>LLC</a:t>
            </a:r>
            <a:endParaRPr lang="en-US" sz="2000" b="1" dirty="0">
              <a:solidFill>
                <a:schemeClr val="bg1"/>
              </a:solidFill>
              <a:latin typeface="Times New Roman" pitchFamily="18" charset="0"/>
              <a:cs typeface="Times New Roman" pitchFamily="18" charset="0"/>
            </a:endParaRPr>
          </a:p>
        </p:txBody>
      </p:sp>
      <p:sp>
        <p:nvSpPr>
          <p:cNvPr id="10" name="TextBox 9"/>
          <p:cNvSpPr txBox="1"/>
          <p:nvPr/>
        </p:nvSpPr>
        <p:spPr>
          <a:xfrm>
            <a:off x="836468" y="2285997"/>
            <a:ext cx="7995803" cy="3667992"/>
          </a:xfrm>
          <a:prstGeom prst="rect">
            <a:avLst/>
          </a:prstGeom>
          <a:noFill/>
        </p:spPr>
        <p:txBody>
          <a:bodyPr wrap="square" rtlCol="0">
            <a:normAutofit fontScale="92500" lnSpcReduction="10000"/>
          </a:bodyPr>
          <a:lstStyle/>
          <a:p>
            <a:r>
              <a:rPr lang="en-US" sz="1600" dirty="0" smtClean="0">
                <a:solidFill>
                  <a:srgbClr val="11355F"/>
                </a:solidFill>
              </a:rPr>
              <a:t>In the example discussed above…..</a:t>
            </a:r>
          </a:p>
          <a:p>
            <a:endParaRPr lang="en-US" sz="1600" dirty="0">
              <a:solidFill>
                <a:srgbClr val="11355F"/>
              </a:solidFill>
            </a:endParaRPr>
          </a:p>
          <a:p>
            <a:r>
              <a:rPr lang="en-US" sz="1600" dirty="0" smtClean="0">
                <a:solidFill>
                  <a:srgbClr val="11355F"/>
                </a:solidFill>
              </a:rPr>
              <a:t>If the NAMED RANGE for List_Test</a:t>
            </a:r>
            <a:r>
              <a:rPr lang="en-US" sz="1600" dirty="0">
                <a:solidFill>
                  <a:srgbClr val="11355F"/>
                </a:solidFill>
              </a:rPr>
              <a:t> were changed to =INDIRECT("</a:t>
            </a:r>
            <a:r>
              <a:rPr lang="en-US" sz="1600" dirty="0" smtClean="0">
                <a:solidFill>
                  <a:srgbClr val="11355F"/>
                </a:solidFill>
              </a:rPr>
              <a:t>Sheet8" </a:t>
            </a:r>
            <a:r>
              <a:rPr lang="en-US" sz="1600" dirty="0">
                <a:solidFill>
                  <a:srgbClr val="11355F"/>
                </a:solidFill>
              </a:rPr>
              <a:t>&amp; "!$D$4:$D$10</a:t>
            </a:r>
            <a:r>
              <a:rPr lang="en-US" sz="1600" dirty="0" smtClean="0">
                <a:solidFill>
                  <a:srgbClr val="11355F"/>
                </a:solidFill>
              </a:rPr>
              <a:t>") </a:t>
            </a:r>
            <a:r>
              <a:rPr lang="en-US" sz="1600" dirty="0">
                <a:solidFill>
                  <a:srgbClr val="11355F"/>
                </a:solidFill>
              </a:rPr>
              <a:t>or =INDIRECT("Sheet8!$D$3:$E$12</a:t>
            </a:r>
            <a:r>
              <a:rPr lang="en-US" sz="1600" dirty="0" smtClean="0">
                <a:solidFill>
                  <a:srgbClr val="11355F"/>
                </a:solidFill>
              </a:rPr>
              <a:t>") and Sheet8 was deleted and then recreated, the named range, List_Test, would not have to be recreated.</a:t>
            </a:r>
          </a:p>
          <a:p>
            <a:endParaRPr lang="en-US" sz="1600" dirty="0">
              <a:solidFill>
                <a:srgbClr val="11355F"/>
              </a:solidFill>
            </a:endParaRPr>
          </a:p>
          <a:p>
            <a:endParaRPr lang="en-US" sz="1600" dirty="0" smtClean="0">
              <a:solidFill>
                <a:srgbClr val="11355F"/>
              </a:solidFill>
            </a:endParaRPr>
          </a:p>
          <a:p>
            <a:r>
              <a:rPr lang="en-US" sz="1600" dirty="0" smtClean="0">
                <a:solidFill>
                  <a:srgbClr val="11355F"/>
                </a:solidFill>
              </a:rPr>
              <a:t>In summary, in the examples above, not using =INDIRECT() causes errors in equations referencing a sheet that was deleted.  Those equations would have to be recreated once the sheet was recreated.  By using =INDIRECT() you can eliminate many steps and possibly a lot of code by not having to recreate equations.</a:t>
            </a:r>
          </a:p>
          <a:p>
            <a:endParaRPr lang="en-US" sz="1600" dirty="0">
              <a:solidFill>
                <a:srgbClr val="11355F"/>
              </a:solidFill>
            </a:endParaRPr>
          </a:p>
          <a:p>
            <a:r>
              <a:rPr lang="en-US" sz="1600" dirty="0" smtClean="0">
                <a:solidFill>
                  <a:srgbClr val="11355F"/>
                </a:solidFill>
              </a:rPr>
              <a:t>All display errors can be eliminated by using one of the error trapping equations available in different versions of Excel.  For example, changing the </a:t>
            </a:r>
            <a:r>
              <a:rPr lang="en-US" sz="1600" dirty="0">
                <a:solidFill>
                  <a:srgbClr val="11355F"/>
                </a:solidFill>
              </a:rPr>
              <a:t>previous equation </a:t>
            </a:r>
            <a:r>
              <a:rPr lang="en-US" sz="1600" dirty="0" smtClean="0">
                <a:solidFill>
                  <a:srgbClr val="11355F"/>
                </a:solidFill>
              </a:rPr>
              <a:t>in Excel 2003 to </a:t>
            </a:r>
            <a:r>
              <a:rPr lang="en-US" sz="1600" dirty="0">
                <a:solidFill>
                  <a:srgbClr val="11355F"/>
                </a:solidFill>
              </a:rPr>
              <a:t>=IF(ISERROR(VLOOKUP(1,List_Test,1)),"",VLOOKUP(1,List_Test,1)) </a:t>
            </a:r>
            <a:r>
              <a:rPr lang="en-US" sz="1600" dirty="0" smtClean="0">
                <a:solidFill>
                  <a:srgbClr val="11355F"/>
                </a:solidFill>
              </a:rPr>
              <a:t>would display nothing </a:t>
            </a:r>
            <a:r>
              <a:rPr lang="en-US" sz="1600" dirty="0">
                <a:solidFill>
                  <a:srgbClr val="11355F"/>
                </a:solidFill>
              </a:rPr>
              <a:t>if Sheet8 was deleted</a:t>
            </a:r>
            <a:r>
              <a:rPr lang="en-US" sz="1600" dirty="0" smtClean="0">
                <a:solidFill>
                  <a:srgbClr val="11355F"/>
                </a:solidFill>
              </a:rPr>
              <a:t>.  Excel 2007 equation would be </a:t>
            </a:r>
          </a:p>
          <a:p>
            <a:r>
              <a:rPr lang="en-US" sz="1600" dirty="0" smtClean="0">
                <a:solidFill>
                  <a:srgbClr val="11355F"/>
                </a:solidFill>
              </a:rPr>
              <a:t>=</a:t>
            </a:r>
            <a:r>
              <a:rPr lang="en-US" sz="1600" dirty="0">
                <a:solidFill>
                  <a:srgbClr val="11355F"/>
                </a:solidFill>
              </a:rPr>
              <a:t>IFERROR(“”, VLOOKUP(1,List_Test,1</a:t>
            </a:r>
            <a:r>
              <a:rPr lang="en-US" sz="1600" dirty="0" smtClean="0">
                <a:solidFill>
                  <a:srgbClr val="11355F"/>
                </a:solidFill>
              </a:rPr>
              <a:t>)).</a:t>
            </a:r>
            <a:endParaRPr lang="en-US" sz="1600" dirty="0">
              <a:solidFill>
                <a:srgbClr val="11355F"/>
              </a:solidFill>
            </a:endParaRPr>
          </a:p>
          <a:p>
            <a:endParaRPr lang="en-US" sz="1600" dirty="0">
              <a:solidFill>
                <a:srgbClr val="11355F"/>
              </a:solidFill>
            </a:endParaRPr>
          </a:p>
        </p:txBody>
      </p:sp>
    </p:spTree>
    <p:extLst>
      <p:ext uri="{BB962C8B-B14F-4D97-AF65-F5344CB8AC3E}">
        <p14:creationId xmlns:p14="http://schemas.microsoft.com/office/powerpoint/2010/main" val="33723023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pPr algn="ctr"/>
            <a:r>
              <a:rPr lang="en-US" b="1" dirty="0">
                <a:solidFill>
                  <a:srgbClr val="8FB03D"/>
                </a:solidFill>
              </a:rPr>
              <a:t>Excel @ SQL Reporting</a:t>
            </a:r>
            <a:endParaRPr lang="en-US" dirty="0"/>
          </a:p>
        </p:txBody>
      </p:sp>
      <p:sp>
        <p:nvSpPr>
          <p:cNvPr id="19" name="Content Placeholder 18"/>
          <p:cNvSpPr>
            <a:spLocks noGrp="1"/>
          </p:cNvSpPr>
          <p:nvPr>
            <p:ph idx="1"/>
          </p:nvPr>
        </p:nvSpPr>
        <p:spPr>
          <a:xfrm>
            <a:off x="457200" y="1444336"/>
            <a:ext cx="8229600" cy="4052455"/>
          </a:xfrm>
        </p:spPr>
        <p:txBody>
          <a:bodyPr>
            <a:normAutofit/>
          </a:bodyPr>
          <a:lstStyle/>
          <a:p>
            <a:pPr marL="0" indent="0" algn="ctr">
              <a:buNone/>
            </a:pPr>
            <a:r>
              <a:rPr lang="en-US" sz="3800" dirty="0" smtClean="0"/>
              <a:t>Presentation Files</a:t>
            </a:r>
          </a:p>
          <a:p>
            <a:pPr marL="0" indent="0" algn="ctr">
              <a:buNone/>
            </a:pPr>
            <a:endParaRPr lang="en-US" sz="1300" dirty="0" smtClean="0"/>
          </a:p>
          <a:p>
            <a:r>
              <a:rPr lang="en-US" sz="2600" b="1" dirty="0" smtClean="0">
                <a:solidFill>
                  <a:srgbClr val="8FB03D"/>
                </a:solidFill>
              </a:rPr>
              <a:t>Some files </a:t>
            </a:r>
            <a:r>
              <a:rPr lang="en-US" sz="2400" b="1" dirty="0" smtClean="0">
                <a:solidFill>
                  <a:srgbClr val="8FB03D"/>
                </a:solidFill>
              </a:rPr>
              <a:t>are available in both Office 2003 and Office 2007\2010 formats; </a:t>
            </a:r>
            <a:r>
              <a:rPr lang="en-US" sz="2600" b="1" dirty="0">
                <a:solidFill>
                  <a:srgbClr val="8FB03D"/>
                </a:solidFill>
              </a:rPr>
              <a:t>.</a:t>
            </a:r>
            <a:r>
              <a:rPr lang="en-US" sz="2400" b="1" dirty="0" err="1">
                <a:solidFill>
                  <a:srgbClr val="8FB03D"/>
                </a:solidFill>
              </a:rPr>
              <a:t>xls</a:t>
            </a:r>
            <a:r>
              <a:rPr lang="en-US" sz="2400" b="1" dirty="0">
                <a:solidFill>
                  <a:srgbClr val="8FB03D"/>
                </a:solidFill>
              </a:rPr>
              <a:t>(m) and .doc(x).</a:t>
            </a:r>
            <a:endParaRPr lang="en-US" sz="2600" b="1" dirty="0" smtClean="0">
              <a:solidFill>
                <a:srgbClr val="8FB03D"/>
              </a:solidFill>
            </a:endParaRPr>
          </a:p>
          <a:p>
            <a:pPr lvl="1"/>
            <a:endParaRPr lang="en-US" sz="1300" b="1" dirty="0" smtClean="0"/>
          </a:p>
          <a:p>
            <a:pPr lvl="1"/>
            <a:r>
              <a:rPr lang="en-US" sz="1300" b="1" dirty="0" smtClean="0"/>
              <a:t>It is not practical for some files to be used with Excel 2003.  The stock quote examples presented, if saved, are well over 100MB.</a:t>
            </a:r>
            <a:endParaRPr lang="en-US" sz="6800" b="1" dirty="0">
              <a:solidFill>
                <a:srgbClr val="8FB03D"/>
              </a:solidFill>
            </a:endParaRPr>
          </a:p>
          <a:p>
            <a:pPr lvl="1"/>
            <a:r>
              <a:rPr lang="en-US" sz="1300" b="1" dirty="0"/>
              <a:t>All Word documents and </a:t>
            </a:r>
            <a:r>
              <a:rPr lang="en-US" sz="1300" b="1" dirty="0" smtClean="0"/>
              <a:t>some Excel file dashboards are </a:t>
            </a:r>
            <a:r>
              <a:rPr lang="en-US" sz="1300" b="1" dirty="0"/>
              <a:t>also available </a:t>
            </a:r>
            <a:r>
              <a:rPr lang="en-US" sz="1300" b="1" dirty="0" smtClean="0"/>
              <a:t>as </a:t>
            </a:r>
            <a:r>
              <a:rPr lang="en-US" sz="1300" b="1" dirty="0"/>
              <a:t>PDF files.</a:t>
            </a:r>
          </a:p>
          <a:p>
            <a:endParaRPr lang="en-US" sz="4000" dirty="0"/>
          </a:p>
          <a:p>
            <a:pPr marL="0" indent="0">
              <a:buNone/>
            </a:pPr>
            <a:endParaRPr lang="en-US" sz="4000" dirty="0" smtClean="0"/>
          </a:p>
          <a:p>
            <a:pPr marL="457200" lvl="1" indent="0">
              <a:buNone/>
            </a:pPr>
            <a:endParaRPr lang="en-US" sz="6400" dirty="0"/>
          </a:p>
          <a:p>
            <a:pPr marL="457200" lvl="1" indent="0">
              <a:buNone/>
            </a:pPr>
            <a:endParaRPr lang="en-US" sz="6400" dirty="0"/>
          </a:p>
        </p:txBody>
      </p:sp>
      <p:sp>
        <p:nvSpPr>
          <p:cNvPr id="22" name="Slide Number Placeholder 5"/>
          <p:cNvSpPr txBox="1">
            <a:spLocks/>
          </p:cNvSpPr>
          <p:nvPr/>
        </p:nvSpPr>
        <p:spPr>
          <a:xfrm>
            <a:off x="228193" y="6286903"/>
            <a:ext cx="527746" cy="365125"/>
          </a:xfrm>
          <a:prstGeom prst="rect">
            <a:avLst/>
          </a:prstGeom>
        </p:spPr>
        <p:txBody>
          <a:bodyPr vert="horz" lIns="91440" tIns="45720" rIns="91440" bIns="45720" rtlCol="0" anchor="ctr"/>
          <a:lstStyle>
            <a:defPPr>
              <a:defRPr lang="en-US"/>
            </a:defPPr>
            <a:lvl1pPr marL="0" algn="r" defTabSz="457200" rtl="0" eaLnBrk="1" latinLnBrk="0" hangingPunct="1">
              <a:defRPr sz="110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7FD5303-69AD-2E4D-B18B-E5EED0F0A60B}" type="slidenum">
              <a:rPr lang="en-US" smtClean="0"/>
              <a:pPr/>
              <a:t>8</a:t>
            </a:fld>
            <a:r>
              <a:rPr lang="en-US" dirty="0" smtClean="0"/>
              <a:t>  |  </a:t>
            </a:r>
            <a:endParaRPr lang="en-US" dirty="0"/>
          </a:p>
        </p:txBody>
      </p:sp>
      <p:sp>
        <p:nvSpPr>
          <p:cNvPr id="7" name="Footer Placeholder 4"/>
          <p:cNvSpPr>
            <a:spLocks noGrp="1"/>
          </p:cNvSpPr>
          <p:nvPr>
            <p:ph type="ftr" sz="quarter" idx="3"/>
          </p:nvPr>
        </p:nvSpPr>
        <p:spPr>
          <a:xfrm>
            <a:off x="1264249" y="6286903"/>
            <a:ext cx="3764950" cy="365125"/>
          </a:xfrm>
          <a:prstGeom prst="rect">
            <a:avLst/>
          </a:prstGeom>
        </p:spPr>
        <p:txBody>
          <a:bodyPr vert="horz" lIns="91440" tIns="45720" rIns="91440" bIns="45720" rtlCol="0" anchor="ctr"/>
          <a:lstStyle>
            <a:lvl1pPr algn="l">
              <a:defRPr sz="1100">
                <a:solidFill>
                  <a:srgbClr val="FFFFFF"/>
                </a:solidFill>
              </a:defRPr>
            </a:lvl1pPr>
          </a:lstStyle>
          <a:p>
            <a:r>
              <a:rPr lang="en-US" sz="2000" b="1" dirty="0">
                <a:solidFill>
                  <a:schemeClr val="bg1"/>
                </a:solidFill>
                <a:latin typeface="Times New Roman" pitchFamily="18" charset="0"/>
                <a:cs typeface="Times New Roman" pitchFamily="18" charset="0"/>
              </a:rPr>
              <a:t>Recursive Creativity  </a:t>
            </a:r>
            <a:r>
              <a:rPr lang="en-US" sz="2000" b="1" dirty="0" smtClean="0">
                <a:solidFill>
                  <a:schemeClr val="bg1"/>
                </a:solidFill>
                <a:latin typeface="Times New Roman" pitchFamily="18" charset="0"/>
                <a:cs typeface="Times New Roman" pitchFamily="18" charset="0"/>
              </a:rPr>
              <a:t>LLC</a:t>
            </a:r>
            <a:endParaRPr lang="en-US" sz="2000" b="1"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13279182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87033"/>
            <a:ext cx="8229600" cy="950047"/>
          </a:xfrm>
        </p:spPr>
        <p:txBody>
          <a:bodyPr/>
          <a:lstStyle/>
          <a:p>
            <a:pPr algn="ctr"/>
            <a:r>
              <a:rPr lang="en-US" b="1" dirty="0">
                <a:solidFill>
                  <a:srgbClr val="8FB03D"/>
                </a:solidFill>
              </a:rPr>
              <a:t>Excel @ SQL Reporting</a:t>
            </a:r>
          </a:p>
        </p:txBody>
      </p:sp>
      <p:sp>
        <p:nvSpPr>
          <p:cNvPr id="5" name="Content Placeholder 4"/>
          <p:cNvSpPr>
            <a:spLocks noGrp="1"/>
          </p:cNvSpPr>
          <p:nvPr>
            <p:ph sz="half" idx="1"/>
          </p:nvPr>
        </p:nvSpPr>
        <p:spPr>
          <a:xfrm>
            <a:off x="457200" y="1454726"/>
            <a:ext cx="8229600" cy="4525963"/>
          </a:xfrm>
        </p:spPr>
        <p:txBody>
          <a:bodyPr/>
          <a:lstStyle/>
          <a:p>
            <a:pPr marL="0" indent="0" algn="ctr">
              <a:buNone/>
            </a:pPr>
            <a:endParaRPr lang="en-US" dirty="0" smtClean="0">
              <a:ln w="18415" cmpd="sng">
                <a:noFill/>
                <a:prstDash val="solid"/>
              </a:ln>
              <a:solidFill>
                <a:srgbClr val="11355F"/>
              </a:solidFill>
              <a:effectLst>
                <a:outerShdw blurRad="63500" sx="1000" sy="1000" algn="tl" rotWithShape="0">
                  <a:srgbClr val="FBFBFB"/>
                </a:outerShdw>
              </a:effectLst>
              <a:latin typeface="Times New Roman" pitchFamily="18" charset="0"/>
              <a:cs typeface="Times New Roman" pitchFamily="18" charset="0"/>
            </a:endParaRPr>
          </a:p>
          <a:p>
            <a:pPr marL="0" indent="0" algn="ctr">
              <a:buNone/>
            </a:pPr>
            <a:r>
              <a:rPr lang="en-US" dirty="0" smtClean="0">
                <a:ln w="18415" cmpd="sng">
                  <a:noFill/>
                  <a:prstDash val="solid"/>
                </a:ln>
                <a:solidFill>
                  <a:srgbClr val="11355F"/>
                </a:solidFill>
                <a:effectLst>
                  <a:outerShdw blurRad="63500" sx="1000" sy="1000" algn="tl" rotWithShape="0">
                    <a:srgbClr val="FBFBFB"/>
                  </a:outerShdw>
                </a:effectLst>
                <a:cs typeface="Times New Roman" pitchFamily="18" charset="0"/>
              </a:rPr>
              <a:t>Most files </a:t>
            </a:r>
            <a:r>
              <a:rPr lang="en-US" dirty="0">
                <a:ln w="18415" cmpd="sng">
                  <a:noFill/>
                  <a:prstDash val="solid"/>
                </a:ln>
                <a:solidFill>
                  <a:srgbClr val="11355F"/>
                </a:solidFill>
                <a:effectLst>
                  <a:outerShdw blurRad="63500" sx="1000" sy="1000" algn="tl" rotWithShape="0">
                    <a:srgbClr val="FBFBFB"/>
                  </a:outerShdw>
                </a:effectLst>
                <a:cs typeface="Times New Roman" pitchFamily="18" charset="0"/>
              </a:rPr>
              <a:t>associated with this presentation are available on my website:  </a:t>
            </a:r>
            <a:endParaRPr lang="en-US" dirty="0" smtClean="0">
              <a:ln w="18415" cmpd="sng">
                <a:noFill/>
                <a:prstDash val="solid"/>
              </a:ln>
              <a:solidFill>
                <a:srgbClr val="11355F"/>
              </a:solidFill>
              <a:effectLst>
                <a:outerShdw blurRad="63500" sx="1000" sy="1000" algn="tl" rotWithShape="0">
                  <a:srgbClr val="FBFBFB"/>
                </a:outerShdw>
              </a:effectLst>
              <a:cs typeface="Times New Roman" pitchFamily="18" charset="0"/>
            </a:endParaRPr>
          </a:p>
          <a:p>
            <a:pPr marL="0" indent="0" algn="ctr">
              <a:buNone/>
            </a:pPr>
            <a:r>
              <a:rPr lang="en-US" dirty="0" smtClean="0">
                <a:ln w="18415" cmpd="sng">
                  <a:noFill/>
                  <a:prstDash val="solid"/>
                </a:ln>
                <a:solidFill>
                  <a:srgbClr val="8FB03D"/>
                </a:solidFill>
                <a:effectLst>
                  <a:outerShdw blurRad="63500" sx="1000" sy="1000" algn="tl" rotWithShape="0">
                    <a:srgbClr val="FBFBFB"/>
                  </a:outerShdw>
                </a:effectLst>
                <a:cs typeface="Times New Roman" pitchFamily="18" charset="0"/>
                <a:hlinkClick r:id="rId2"/>
              </a:rPr>
              <a:t>RecursiveCreativity.com</a:t>
            </a:r>
            <a:endParaRPr lang="en-US" dirty="0" smtClean="0">
              <a:ln w="18415" cmpd="sng">
                <a:noFill/>
                <a:prstDash val="solid"/>
              </a:ln>
              <a:solidFill>
                <a:srgbClr val="8FB03D"/>
              </a:solidFill>
              <a:effectLst>
                <a:outerShdw blurRad="63500" sx="1000" sy="1000" algn="tl" rotWithShape="0">
                  <a:srgbClr val="FBFBFB"/>
                </a:outerShdw>
              </a:effectLst>
              <a:cs typeface="Times New Roman" pitchFamily="18" charset="0"/>
            </a:endParaRPr>
          </a:p>
          <a:p>
            <a:pPr marL="0" indent="0" algn="ctr">
              <a:buNone/>
            </a:pPr>
            <a:endParaRPr lang="en-US" dirty="0">
              <a:ln w="18415" cmpd="sng">
                <a:noFill/>
                <a:prstDash val="solid"/>
              </a:ln>
              <a:solidFill>
                <a:srgbClr val="FFFFFF"/>
              </a:solidFill>
              <a:effectLst>
                <a:outerShdw blurRad="63500" sx="1000" sy="1000" algn="tl" rotWithShape="0">
                  <a:srgbClr val="FBFBFB"/>
                </a:outerShdw>
              </a:effectLst>
              <a:cs typeface="Times New Roman" pitchFamily="18" charset="0"/>
            </a:endParaRPr>
          </a:p>
          <a:p>
            <a:pPr marL="0" indent="0" algn="ctr">
              <a:buNone/>
            </a:pPr>
            <a:r>
              <a:rPr lang="en-US" dirty="0">
                <a:ln w="18415" cmpd="sng">
                  <a:noFill/>
                  <a:prstDash val="solid"/>
                </a:ln>
                <a:solidFill>
                  <a:srgbClr val="11355F"/>
                </a:solidFill>
                <a:effectLst>
                  <a:outerShdw blurRad="63500" sx="1000" sy="1000" algn="tl" rotWithShape="0">
                    <a:srgbClr val="FBFBFB"/>
                  </a:outerShdw>
                </a:effectLst>
                <a:cs typeface="Times New Roman" pitchFamily="18" charset="0"/>
              </a:rPr>
              <a:t>My Contact Information</a:t>
            </a:r>
            <a:r>
              <a:rPr lang="en-US" dirty="0" smtClean="0">
                <a:ln w="18415" cmpd="sng">
                  <a:noFill/>
                  <a:prstDash val="solid"/>
                </a:ln>
                <a:solidFill>
                  <a:srgbClr val="11355F"/>
                </a:solidFill>
                <a:effectLst>
                  <a:outerShdw blurRad="63500" sx="1000" sy="1000" algn="tl" rotWithShape="0">
                    <a:srgbClr val="FBFBFB"/>
                  </a:outerShdw>
                </a:effectLst>
                <a:cs typeface="Times New Roman" pitchFamily="18" charset="0"/>
              </a:rPr>
              <a:t>:</a:t>
            </a:r>
            <a:r>
              <a:rPr lang="en-US" dirty="0">
                <a:ln w="18415" cmpd="sng">
                  <a:noFill/>
                  <a:prstDash val="solid"/>
                </a:ln>
                <a:solidFill>
                  <a:srgbClr val="FFFFFF"/>
                </a:solidFill>
                <a:effectLst>
                  <a:outerShdw blurRad="63500" sx="1000" sy="1000" algn="tl" rotWithShape="0">
                    <a:srgbClr val="FBFBFB"/>
                  </a:outerShdw>
                </a:effectLst>
                <a:cs typeface="Times New Roman" pitchFamily="18" charset="0"/>
              </a:rPr>
              <a:t/>
            </a:r>
            <a:br>
              <a:rPr lang="en-US" dirty="0">
                <a:ln w="18415" cmpd="sng">
                  <a:noFill/>
                  <a:prstDash val="solid"/>
                </a:ln>
                <a:solidFill>
                  <a:srgbClr val="FFFFFF"/>
                </a:solidFill>
                <a:effectLst>
                  <a:outerShdw blurRad="63500" sx="1000" sy="1000" algn="tl" rotWithShape="0">
                    <a:srgbClr val="FBFBFB"/>
                  </a:outerShdw>
                </a:effectLst>
                <a:cs typeface="Times New Roman" pitchFamily="18" charset="0"/>
              </a:rPr>
            </a:br>
            <a:r>
              <a:rPr lang="en-US" dirty="0" smtClean="0">
                <a:ln w="18415" cmpd="sng">
                  <a:noFill/>
                  <a:prstDash val="solid"/>
                </a:ln>
                <a:solidFill>
                  <a:srgbClr val="8FB03D"/>
                </a:solidFill>
                <a:effectLst>
                  <a:outerShdw blurRad="63500" sx="1000" sy="1000" algn="tl" rotWithShape="0">
                    <a:srgbClr val="FBFBFB"/>
                  </a:outerShdw>
                </a:effectLst>
                <a:cs typeface="Times New Roman" pitchFamily="18" charset="0"/>
                <a:hlinkClick r:id="rId3"/>
              </a:rPr>
              <a:t>Michael@RecursiveCreativity.com</a:t>
            </a:r>
            <a:endParaRPr lang="en-US" dirty="0" smtClean="0">
              <a:ln w="18415" cmpd="sng">
                <a:noFill/>
                <a:prstDash val="solid"/>
              </a:ln>
              <a:solidFill>
                <a:srgbClr val="8FB03D"/>
              </a:solidFill>
              <a:effectLst>
                <a:outerShdw blurRad="63500" sx="1000" sy="1000" algn="tl" rotWithShape="0">
                  <a:srgbClr val="FBFBFB"/>
                </a:outerShdw>
              </a:effectLst>
              <a:cs typeface="Times New Roman" pitchFamily="18" charset="0"/>
            </a:endParaRPr>
          </a:p>
          <a:p>
            <a:pPr marL="0" indent="0" algn="ctr">
              <a:buNone/>
            </a:pPr>
            <a:r>
              <a:rPr lang="en-US" dirty="0" smtClean="0">
                <a:ln w="18415" cmpd="sng">
                  <a:noFill/>
                  <a:prstDash val="solid"/>
                </a:ln>
                <a:solidFill>
                  <a:srgbClr val="8FB03D"/>
                </a:solidFill>
                <a:effectLst>
                  <a:outerShdw blurRad="63500" sx="1000" sy="1000" algn="tl" rotWithShape="0">
                    <a:srgbClr val="FBFBFB"/>
                  </a:outerShdw>
                </a:effectLst>
                <a:cs typeface="Times New Roman" pitchFamily="18" charset="0"/>
              </a:rPr>
              <a:t>913-568-5757</a:t>
            </a:r>
          </a:p>
          <a:p>
            <a:pPr marL="0" indent="0" algn="ctr">
              <a:buNone/>
            </a:pPr>
            <a:endParaRPr lang="en-US" dirty="0">
              <a:ln w="18415" cmpd="sng">
                <a:noFill/>
                <a:prstDash val="solid"/>
              </a:ln>
              <a:solidFill>
                <a:srgbClr val="FFFFFF"/>
              </a:solidFill>
              <a:effectLst>
                <a:outerShdw blurRad="63500" sx="1000" sy="1000" algn="tl" rotWithShape="0">
                  <a:srgbClr val="FBFBFB"/>
                </a:outerShdw>
              </a:effectLst>
              <a:latin typeface="Times New Roman" pitchFamily="18" charset="0"/>
              <a:cs typeface="Times New Roman" pitchFamily="18" charset="0"/>
            </a:endParaRPr>
          </a:p>
          <a:p>
            <a:pPr marL="0" indent="0" algn="ctr">
              <a:buNone/>
            </a:pPr>
            <a:endParaRPr lang="en-US" dirty="0"/>
          </a:p>
        </p:txBody>
      </p:sp>
      <p:sp>
        <p:nvSpPr>
          <p:cNvPr id="8" name="Footer Placeholder 4"/>
          <p:cNvSpPr>
            <a:spLocks noGrp="1"/>
          </p:cNvSpPr>
          <p:nvPr>
            <p:ph type="ftr" sz="quarter" idx="3"/>
          </p:nvPr>
        </p:nvSpPr>
        <p:spPr>
          <a:xfrm>
            <a:off x="1264249" y="6286903"/>
            <a:ext cx="3764950" cy="365125"/>
          </a:xfrm>
          <a:prstGeom prst="rect">
            <a:avLst/>
          </a:prstGeom>
        </p:spPr>
        <p:txBody>
          <a:bodyPr vert="horz" lIns="91440" tIns="45720" rIns="91440" bIns="45720" rtlCol="0" anchor="ctr"/>
          <a:lstStyle>
            <a:lvl1pPr algn="l">
              <a:defRPr sz="1100">
                <a:solidFill>
                  <a:srgbClr val="FFFFFF"/>
                </a:solidFill>
              </a:defRPr>
            </a:lvl1pPr>
          </a:lstStyle>
          <a:p>
            <a:r>
              <a:rPr lang="en-US" sz="2000" b="1" dirty="0">
                <a:solidFill>
                  <a:schemeClr val="bg1"/>
                </a:solidFill>
                <a:latin typeface="Times New Roman" pitchFamily="18" charset="0"/>
                <a:cs typeface="Times New Roman" pitchFamily="18" charset="0"/>
              </a:rPr>
              <a:t>Recursive Creativity  </a:t>
            </a:r>
            <a:r>
              <a:rPr lang="en-US" sz="2000" b="1" dirty="0" smtClean="0">
                <a:solidFill>
                  <a:schemeClr val="bg1"/>
                </a:solidFill>
                <a:latin typeface="Times New Roman" pitchFamily="18" charset="0"/>
                <a:cs typeface="Times New Roman" pitchFamily="18" charset="0"/>
              </a:rPr>
              <a:t>LLC</a:t>
            </a:r>
            <a:endParaRPr lang="en-US" sz="2000" b="1" dirty="0">
              <a:solidFill>
                <a:schemeClr val="bg1"/>
              </a:solidFill>
              <a:latin typeface="Times New Roman" pitchFamily="18" charset="0"/>
              <a:cs typeface="Times New Roman" pitchFamily="18" charset="0"/>
            </a:endParaRPr>
          </a:p>
        </p:txBody>
      </p:sp>
      <p:sp>
        <p:nvSpPr>
          <p:cNvPr id="9" name="Slide Number Placeholder 5"/>
          <p:cNvSpPr>
            <a:spLocks noGrp="1"/>
          </p:cNvSpPr>
          <p:nvPr>
            <p:ph type="sldNum" sz="quarter" idx="4"/>
          </p:nvPr>
        </p:nvSpPr>
        <p:spPr>
          <a:xfrm>
            <a:off x="228193" y="6286903"/>
            <a:ext cx="527746" cy="365125"/>
          </a:xfrm>
          <a:prstGeom prst="rect">
            <a:avLst/>
          </a:prstGeom>
        </p:spPr>
        <p:txBody>
          <a:bodyPr vert="horz" lIns="91440" tIns="45720" rIns="91440" bIns="45720" rtlCol="0" anchor="ctr"/>
          <a:lstStyle>
            <a:lvl1pPr algn="r">
              <a:defRPr sz="1100">
                <a:solidFill>
                  <a:srgbClr val="FFFFFF"/>
                </a:solidFill>
              </a:defRPr>
            </a:lvl1pPr>
          </a:lstStyle>
          <a:p>
            <a:fld id="{87FD5303-69AD-2E4D-B18B-E5EED0F0A60B}" type="slidenum">
              <a:rPr lang="en-US" smtClean="0"/>
              <a:pPr/>
              <a:t>9</a:t>
            </a:fld>
            <a:r>
              <a:rPr lang="en-US" dirty="0" smtClean="0"/>
              <a:t>  |  </a:t>
            </a:r>
            <a:endParaRPr lang="en-US" dirty="0"/>
          </a:p>
        </p:txBody>
      </p:sp>
      <p:pic>
        <p:nvPicPr>
          <p:cNvPr id="2050" name="Picture 2">
            <a:hlinkClick r:id="rId4"/>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755939" y="6213698"/>
            <a:ext cx="512763" cy="477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6123393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474947"/>
      </a:dk2>
      <a:lt2>
        <a:srgbClr val="EEECE1"/>
      </a:lt2>
      <a:accent1>
        <a:srgbClr val="163764"/>
      </a:accent1>
      <a:accent2>
        <a:srgbClr val="75982F"/>
      </a:accent2>
      <a:accent3>
        <a:srgbClr val="16223C"/>
      </a:accent3>
      <a:accent4>
        <a:srgbClr val="B18126"/>
      </a:accent4>
      <a:accent5>
        <a:srgbClr val="00517C"/>
      </a:accent5>
      <a:accent6>
        <a:srgbClr val="F79646"/>
      </a:accent6>
      <a:hlink>
        <a:srgbClr val="75982F"/>
      </a:hlink>
      <a:folHlink>
        <a:srgbClr val="75982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1043</TotalTime>
  <Words>915</Words>
  <Application>Microsoft Office PowerPoint</Application>
  <PresentationFormat>On-screen Show (4:3)</PresentationFormat>
  <Paragraphs>118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Excel @ SQL Reporting</vt:lpstr>
      <vt:lpstr>Excel @ SQL Reporting</vt:lpstr>
      <vt:lpstr>Excel @ SQL Reporting</vt:lpstr>
      <vt:lpstr>Excel @ SQL Reporting</vt:lpstr>
      <vt:lpstr>Excel @ SQL Reporting</vt:lpstr>
      <vt:lpstr>Excel @ SQL Reporting</vt:lpstr>
      <vt:lpstr>Excel @ SQL Reporting</vt:lpstr>
      <vt:lpstr>Excel @ SQL Reporting</vt:lpstr>
      <vt:lpstr>Excel @ SQL Reporting</vt:lpstr>
    </vt:vector>
  </TitlesOfParts>
  <Company>Revealed Design, LLC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Carla Hamilton</dc:creator>
  <cp:lastModifiedBy>Michael D. Newby</cp:lastModifiedBy>
  <cp:revision>109</cp:revision>
  <dcterms:created xsi:type="dcterms:W3CDTF">2011-08-19T20:30:49Z</dcterms:created>
  <dcterms:modified xsi:type="dcterms:W3CDTF">2012-04-10T06:00:57Z</dcterms:modified>
</cp:coreProperties>
</file>